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92" r:id="rId2"/>
    <p:sldId id="347" r:id="rId3"/>
    <p:sldId id="316" r:id="rId4"/>
    <p:sldId id="293" r:id="rId5"/>
    <p:sldId id="350" r:id="rId6"/>
    <p:sldId id="351" r:id="rId7"/>
    <p:sldId id="353" r:id="rId8"/>
    <p:sldId id="358" r:id="rId9"/>
    <p:sldId id="359" r:id="rId10"/>
    <p:sldId id="355" r:id="rId11"/>
    <p:sldId id="357" r:id="rId12"/>
    <p:sldId id="361" r:id="rId13"/>
    <p:sldId id="323" r:id="rId14"/>
    <p:sldId id="324" r:id="rId15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Schoolbook" panose="02040604050505020304" pitchFamily="18" charset="0"/>
      <p:regular r:id="rId22"/>
      <p:bold r:id="rId23"/>
      <p:italic r:id="rId24"/>
      <p:boldItalic r:id="rId25"/>
    </p:embeddedFont>
    <p:embeddedFont>
      <p:font typeface="Wingdings 2" panose="05020102010507070707" pitchFamily="18" charset="2"/>
      <p:regular r:id="rId26"/>
    </p:embeddedFont>
  </p:embeddedFontLst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6600FF"/>
    <a:srgbClr val="008000"/>
    <a:srgbClr val="FF9900"/>
    <a:srgbClr val="336600"/>
    <a:srgbClr val="00CC00"/>
    <a:srgbClr val="0066FF"/>
    <a:srgbClr val="DDDDDD"/>
    <a:srgbClr val="99CC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93974" autoAdjust="0"/>
  </p:normalViewPr>
  <p:slideViewPr>
    <p:cSldViewPr snapToGrid="0" snapToObjects="1">
      <p:cViewPr varScale="1">
        <p:scale>
          <a:sx n="93" d="100"/>
          <a:sy n="93" d="100"/>
        </p:scale>
        <p:origin x="1344" y="90"/>
      </p:cViewPr>
      <p:guideLst>
        <p:guide orient="horz" pos="2160"/>
        <p:guide pos="2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427B579F-C2C9-47CB-AE49-95F42F42F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26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8FA32-937F-4CA2-AC79-869BEBB7960A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C21C4-791F-443B-B445-DE9A2E3EB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1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C21C4-791F-443B-B445-DE9A2E3EBA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66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C21C4-791F-443B-B445-DE9A2E3EBA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6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C21C4-791F-443B-B445-DE9A2E3EBA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9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1709057"/>
            <a:ext cx="6172200" cy="1807029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516086"/>
            <a:ext cx="6172200" cy="2858836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C295150-4FD7-4802-B0EB-D52217513A72}" type="datetime1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00D5EF-7D26-425F-8C45-B9312ACE18BC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C392BEB-5202-498C-89F7-BBD3BEE1B887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7696200" cy="477837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33400" y="885825"/>
            <a:ext cx="7391400" cy="55881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65760" indent="0">
              <a:buNone/>
              <a:defRPr sz="2000"/>
            </a:lvl2pPr>
            <a:lvl3pPr marL="731520" indent="0">
              <a:buNone/>
              <a:defRPr sz="1800"/>
            </a:lvl3pPr>
            <a:lvl4pPr marL="1005840" indent="0">
              <a:buNone/>
              <a:defRPr sz="1800"/>
            </a:lvl4pPr>
            <a:lvl5pPr marL="1280160" indent="0">
              <a:buNone/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2FEC67-DE70-403E-82C9-880B03FD5BA2}"/>
              </a:ext>
            </a:extLst>
          </p:cNvPr>
          <p:cNvSpPr/>
          <p:nvPr userDrawn="1"/>
        </p:nvSpPr>
        <p:spPr>
          <a:xfrm rot="16200000">
            <a:off x="6722960" y="2962959"/>
            <a:ext cx="4065536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 anchor="ctr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3"/>
                </a:solidFill>
                <a:effectLst/>
              </a:rPr>
              <a:t>D. Circular Arcs</a:t>
            </a:r>
          </a:p>
        </p:txBody>
      </p:sp>
    </p:spTree>
    <p:extLst>
      <p:ext uri="{BB962C8B-B14F-4D97-AF65-F5344CB8AC3E}">
        <p14:creationId xmlns:p14="http://schemas.microsoft.com/office/powerpoint/2010/main" val="3133440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242B6C6-10FF-4510-A888-F0B9C6A788B0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10B34F3-05F7-41C1-B84E-68CE2E00C83C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18985127">
            <a:off x="26394" y="578337"/>
            <a:ext cx="1918893" cy="6029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27753"/>
              </a:avLst>
            </a:prstTxWarp>
            <a:spAutoFit/>
          </a:bodyPr>
          <a:lstStyle/>
          <a:p>
            <a:pPr algn="ctr"/>
            <a:r>
              <a:rPr lang="en-US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D. Circular Arcs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1E57738-F4B0-48EA-9B71-E0F723F8BF6C}" type="datetime1">
              <a:rPr lang="en-US" smtClean="0"/>
              <a:pPr/>
              <a:t>7/12/2021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38876" y="6615400"/>
            <a:ext cx="13140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>
                <a:solidFill>
                  <a:schemeClr val="bg1">
                    <a:lumMod val="50000"/>
                  </a:schemeClr>
                </a:solidFill>
              </a:rPr>
              <a:t>© 2020 Jerry Mahun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135.xml"/><Relationship Id="rId9" Type="http://schemas.openxmlformats.org/officeDocument/2006/relationships/tags" Target="../tags/tag14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5" Type="http://schemas.openxmlformats.org/officeDocument/2006/relationships/tags" Target="../tags/tag145.xml"/><Relationship Id="rId10" Type="http://schemas.openxmlformats.org/officeDocument/2006/relationships/tags" Target="../tags/tag150.xml"/><Relationship Id="rId4" Type="http://schemas.openxmlformats.org/officeDocument/2006/relationships/tags" Target="../tags/tag144.xml"/><Relationship Id="rId9" Type="http://schemas.openxmlformats.org/officeDocument/2006/relationships/tags" Target="../tags/tag1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3" Type="http://schemas.openxmlformats.org/officeDocument/2006/relationships/tags" Target="../tags/tag154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0" Type="http://schemas.openxmlformats.org/officeDocument/2006/relationships/tags" Target="../tags/tag171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10" Type="http://schemas.openxmlformats.org/officeDocument/2006/relationships/tags" Target="../tags/tag161.xml"/><Relationship Id="rId19" Type="http://schemas.openxmlformats.org/officeDocument/2006/relationships/tags" Target="../tags/tag170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tags" Target="../tags/tag184.xml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5" Type="http://schemas.openxmlformats.org/officeDocument/2006/relationships/tags" Target="../tags/tag176.xml"/><Relationship Id="rId10" Type="http://schemas.openxmlformats.org/officeDocument/2006/relationships/tags" Target="../tags/tag181.xml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tags" Target="../tags/tag33.xml"/><Relationship Id="rId3" Type="http://schemas.openxmlformats.org/officeDocument/2006/relationships/tags" Target="../tags/tag10.xml"/><Relationship Id="rId21" Type="http://schemas.openxmlformats.org/officeDocument/2006/relationships/tags" Target="../tags/tag28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tags" Target="../tags/tag32.xml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tags" Target="../tags/tag27.xml"/><Relationship Id="rId29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tags" Target="../tags/tag31.xml"/><Relationship Id="rId32" Type="http://schemas.openxmlformats.org/officeDocument/2006/relationships/image" Target="../media/image2.wmf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tags" Target="../tags/tag30.xml"/><Relationship Id="rId28" Type="http://schemas.openxmlformats.org/officeDocument/2006/relationships/tags" Target="../tags/tag35.xml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31" Type="http://schemas.openxmlformats.org/officeDocument/2006/relationships/oleObject" Target="../embeddings/oleObject1.bin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tags" Target="../tags/tag29.xml"/><Relationship Id="rId27" Type="http://schemas.openxmlformats.org/officeDocument/2006/relationships/tags" Target="../tags/tag34.xml"/><Relationship Id="rId30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26" Type="http://schemas.openxmlformats.org/officeDocument/2006/relationships/tags" Target="../tags/tag61.xml"/><Relationship Id="rId39" Type="http://schemas.openxmlformats.org/officeDocument/2006/relationships/tags" Target="../tags/tag74.xml"/><Relationship Id="rId21" Type="http://schemas.openxmlformats.org/officeDocument/2006/relationships/tags" Target="../tags/tag56.xml"/><Relationship Id="rId34" Type="http://schemas.openxmlformats.org/officeDocument/2006/relationships/tags" Target="../tags/tag69.xml"/><Relationship Id="rId42" Type="http://schemas.openxmlformats.org/officeDocument/2006/relationships/tags" Target="../tags/tag77.xml"/><Relationship Id="rId47" Type="http://schemas.openxmlformats.org/officeDocument/2006/relationships/tags" Target="../tags/tag82.xml"/><Relationship Id="rId50" Type="http://schemas.openxmlformats.org/officeDocument/2006/relationships/tags" Target="../tags/tag85.xml"/><Relationship Id="rId55" Type="http://schemas.openxmlformats.org/officeDocument/2006/relationships/tags" Target="../tags/tag90.xml"/><Relationship Id="rId63" Type="http://schemas.openxmlformats.org/officeDocument/2006/relationships/tags" Target="../tags/tag98.xml"/><Relationship Id="rId68" Type="http://schemas.openxmlformats.org/officeDocument/2006/relationships/tags" Target="../tags/tag103.xml"/><Relationship Id="rId76" Type="http://schemas.openxmlformats.org/officeDocument/2006/relationships/tags" Target="../tags/tag111.xml"/><Relationship Id="rId7" Type="http://schemas.openxmlformats.org/officeDocument/2006/relationships/tags" Target="../tags/tag42.xml"/><Relationship Id="rId71" Type="http://schemas.openxmlformats.org/officeDocument/2006/relationships/tags" Target="../tags/tag106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9" Type="http://schemas.openxmlformats.org/officeDocument/2006/relationships/tags" Target="../tags/tag64.xml"/><Relationship Id="rId11" Type="http://schemas.openxmlformats.org/officeDocument/2006/relationships/tags" Target="../tags/tag46.xml"/><Relationship Id="rId24" Type="http://schemas.openxmlformats.org/officeDocument/2006/relationships/tags" Target="../tags/tag59.xml"/><Relationship Id="rId32" Type="http://schemas.openxmlformats.org/officeDocument/2006/relationships/tags" Target="../tags/tag67.xml"/><Relationship Id="rId37" Type="http://schemas.openxmlformats.org/officeDocument/2006/relationships/tags" Target="../tags/tag72.xml"/><Relationship Id="rId40" Type="http://schemas.openxmlformats.org/officeDocument/2006/relationships/tags" Target="../tags/tag75.xml"/><Relationship Id="rId45" Type="http://schemas.openxmlformats.org/officeDocument/2006/relationships/tags" Target="../tags/tag80.xml"/><Relationship Id="rId53" Type="http://schemas.openxmlformats.org/officeDocument/2006/relationships/tags" Target="../tags/tag88.xml"/><Relationship Id="rId58" Type="http://schemas.openxmlformats.org/officeDocument/2006/relationships/tags" Target="../tags/tag93.xml"/><Relationship Id="rId66" Type="http://schemas.openxmlformats.org/officeDocument/2006/relationships/tags" Target="../tags/tag101.xml"/><Relationship Id="rId74" Type="http://schemas.openxmlformats.org/officeDocument/2006/relationships/tags" Target="../tags/tag109.xml"/><Relationship Id="rId79" Type="http://schemas.openxmlformats.org/officeDocument/2006/relationships/oleObject" Target="../embeddings/oleObject2.bin"/><Relationship Id="rId5" Type="http://schemas.openxmlformats.org/officeDocument/2006/relationships/tags" Target="../tags/tag40.xml"/><Relationship Id="rId61" Type="http://schemas.openxmlformats.org/officeDocument/2006/relationships/tags" Target="../tags/tag96.xml"/><Relationship Id="rId82" Type="http://schemas.openxmlformats.org/officeDocument/2006/relationships/image" Target="../media/image4.wmf"/><Relationship Id="rId10" Type="http://schemas.openxmlformats.org/officeDocument/2006/relationships/tags" Target="../tags/tag45.xml"/><Relationship Id="rId19" Type="http://schemas.openxmlformats.org/officeDocument/2006/relationships/tags" Target="../tags/tag54.xml"/><Relationship Id="rId31" Type="http://schemas.openxmlformats.org/officeDocument/2006/relationships/tags" Target="../tags/tag66.xml"/><Relationship Id="rId44" Type="http://schemas.openxmlformats.org/officeDocument/2006/relationships/tags" Target="../tags/tag79.xml"/><Relationship Id="rId52" Type="http://schemas.openxmlformats.org/officeDocument/2006/relationships/tags" Target="../tags/tag87.xml"/><Relationship Id="rId60" Type="http://schemas.openxmlformats.org/officeDocument/2006/relationships/tags" Target="../tags/tag95.xml"/><Relationship Id="rId65" Type="http://schemas.openxmlformats.org/officeDocument/2006/relationships/tags" Target="../tags/tag100.xml"/><Relationship Id="rId73" Type="http://schemas.openxmlformats.org/officeDocument/2006/relationships/tags" Target="../tags/tag108.xml"/><Relationship Id="rId78" Type="http://schemas.openxmlformats.org/officeDocument/2006/relationships/slideLayout" Target="../slideLayouts/slideLayout3.xml"/><Relationship Id="rId81" Type="http://schemas.openxmlformats.org/officeDocument/2006/relationships/oleObject" Target="../embeddings/oleObject3.bin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tags" Target="../tags/tag57.xml"/><Relationship Id="rId27" Type="http://schemas.openxmlformats.org/officeDocument/2006/relationships/tags" Target="../tags/tag62.xml"/><Relationship Id="rId30" Type="http://schemas.openxmlformats.org/officeDocument/2006/relationships/tags" Target="../tags/tag65.xml"/><Relationship Id="rId35" Type="http://schemas.openxmlformats.org/officeDocument/2006/relationships/tags" Target="../tags/tag70.xml"/><Relationship Id="rId43" Type="http://schemas.openxmlformats.org/officeDocument/2006/relationships/tags" Target="../tags/tag78.xml"/><Relationship Id="rId48" Type="http://schemas.openxmlformats.org/officeDocument/2006/relationships/tags" Target="../tags/tag83.xml"/><Relationship Id="rId56" Type="http://schemas.openxmlformats.org/officeDocument/2006/relationships/tags" Target="../tags/tag91.xml"/><Relationship Id="rId64" Type="http://schemas.openxmlformats.org/officeDocument/2006/relationships/tags" Target="../tags/tag99.xml"/><Relationship Id="rId69" Type="http://schemas.openxmlformats.org/officeDocument/2006/relationships/tags" Target="../tags/tag104.xml"/><Relationship Id="rId77" Type="http://schemas.openxmlformats.org/officeDocument/2006/relationships/tags" Target="../tags/tag112.xml"/><Relationship Id="rId8" Type="http://schemas.openxmlformats.org/officeDocument/2006/relationships/tags" Target="../tags/tag43.xml"/><Relationship Id="rId51" Type="http://schemas.openxmlformats.org/officeDocument/2006/relationships/tags" Target="../tags/tag86.xml"/><Relationship Id="rId72" Type="http://schemas.openxmlformats.org/officeDocument/2006/relationships/tags" Target="../tags/tag107.xml"/><Relationship Id="rId80" Type="http://schemas.openxmlformats.org/officeDocument/2006/relationships/image" Target="../media/image3.wmf"/><Relationship Id="rId3" Type="http://schemas.openxmlformats.org/officeDocument/2006/relationships/tags" Target="../tags/tag38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tags" Target="../tags/tag60.xml"/><Relationship Id="rId33" Type="http://schemas.openxmlformats.org/officeDocument/2006/relationships/tags" Target="../tags/tag68.xml"/><Relationship Id="rId38" Type="http://schemas.openxmlformats.org/officeDocument/2006/relationships/tags" Target="../tags/tag73.xml"/><Relationship Id="rId46" Type="http://schemas.openxmlformats.org/officeDocument/2006/relationships/tags" Target="../tags/tag81.xml"/><Relationship Id="rId59" Type="http://schemas.openxmlformats.org/officeDocument/2006/relationships/tags" Target="../tags/tag94.xml"/><Relationship Id="rId67" Type="http://schemas.openxmlformats.org/officeDocument/2006/relationships/tags" Target="../tags/tag102.xml"/><Relationship Id="rId20" Type="http://schemas.openxmlformats.org/officeDocument/2006/relationships/tags" Target="../tags/tag55.xml"/><Relationship Id="rId41" Type="http://schemas.openxmlformats.org/officeDocument/2006/relationships/tags" Target="../tags/tag76.xml"/><Relationship Id="rId54" Type="http://schemas.openxmlformats.org/officeDocument/2006/relationships/tags" Target="../tags/tag89.xml"/><Relationship Id="rId62" Type="http://schemas.openxmlformats.org/officeDocument/2006/relationships/tags" Target="../tags/tag97.xml"/><Relationship Id="rId70" Type="http://schemas.openxmlformats.org/officeDocument/2006/relationships/tags" Target="../tags/tag105.xml"/><Relationship Id="rId75" Type="http://schemas.openxmlformats.org/officeDocument/2006/relationships/tags" Target="../tags/tag110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5" Type="http://schemas.openxmlformats.org/officeDocument/2006/relationships/tags" Target="../tags/tag50.xml"/><Relationship Id="rId23" Type="http://schemas.openxmlformats.org/officeDocument/2006/relationships/tags" Target="../tags/tag58.xml"/><Relationship Id="rId28" Type="http://schemas.openxmlformats.org/officeDocument/2006/relationships/tags" Target="../tags/tag63.xml"/><Relationship Id="rId36" Type="http://schemas.openxmlformats.org/officeDocument/2006/relationships/tags" Target="../tags/tag71.xml"/><Relationship Id="rId49" Type="http://schemas.openxmlformats.org/officeDocument/2006/relationships/tags" Target="../tags/tag84.xml"/><Relationship Id="rId57" Type="http://schemas.openxmlformats.org/officeDocument/2006/relationships/tags" Target="../tags/tag9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126.xml"/><Relationship Id="rId9" Type="http://schemas.openxmlformats.org/officeDocument/2006/relationships/tags" Target="../tags/tag1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Coordinate Geometry</a:t>
            </a:r>
            <a:b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D. Circular Arcs</a:t>
            </a:r>
          </a:p>
        </p:txBody>
      </p:sp>
      <p:sp>
        <p:nvSpPr>
          <p:cNvPr id="4" name="Arc 3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1126039" y="328824"/>
            <a:ext cx="3657600" cy="3657600"/>
          </a:xfrm>
          <a:prstGeom prst="arc">
            <a:avLst>
              <a:gd name="adj1" fmla="val 7077206"/>
              <a:gd name="adj2" fmla="val 1931808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Arc 4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979589" y="175631"/>
            <a:ext cx="7315200" cy="7315200"/>
          </a:xfrm>
          <a:prstGeom prst="arc">
            <a:avLst>
              <a:gd name="adj1" fmla="val 17747762"/>
              <a:gd name="adj2" fmla="val 2090467"/>
            </a:avLst>
          </a:prstGeom>
          <a:noFill/>
          <a:ln w="28575" cap="flat" cmpd="sng" algn="ctr">
            <a:solidFill>
              <a:srgbClr val="C00000"/>
            </a:solidFill>
            <a:prstDash val="lgDashDot"/>
            <a:round/>
            <a:headEnd type="arrow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Arc 5"/>
          <p:cNvSpPr/>
          <p:nvPr>
            <p:custDataLst>
              <p:tags r:id="rId4"/>
            </p:custDataLst>
          </p:nvPr>
        </p:nvSpPr>
        <p:spPr bwMode="auto">
          <a:xfrm>
            <a:off x="2684675" y="1563320"/>
            <a:ext cx="4572000" cy="4572000"/>
          </a:xfrm>
          <a:prstGeom prst="arc">
            <a:avLst>
              <a:gd name="adj1" fmla="val 13848582"/>
              <a:gd name="adj2" fmla="val 950183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stealth" w="lg" len="lg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 rot="18989400">
            <a:off x="1547692" y="828159"/>
            <a:ext cx="4415704" cy="2058863"/>
            <a:chOff x="2954839" y="527164"/>
            <a:chExt cx="3656148" cy="1833521"/>
          </a:xfrm>
        </p:grpSpPr>
        <p:sp>
          <p:nvSpPr>
            <p:cNvPr id="7" name="Arc 6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auto">
            <a:xfrm>
              <a:off x="2954839" y="531885"/>
              <a:ext cx="1828800" cy="1828800"/>
            </a:xfrm>
            <a:prstGeom prst="arc">
              <a:avLst>
                <a:gd name="adj1" fmla="val 14227880"/>
                <a:gd name="adj2" fmla="val 0"/>
              </a:avLst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Arc 14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4782187" y="527164"/>
              <a:ext cx="1828800" cy="1828800"/>
            </a:xfrm>
            <a:prstGeom prst="arc">
              <a:avLst>
                <a:gd name="adj1" fmla="val 3045273"/>
                <a:gd name="adj2" fmla="val 10800000"/>
              </a:avLst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" name="Arc 8"/>
          <p:cNvSpPr>
            <a:spLocks noChangeAspect="1"/>
          </p:cNvSpPr>
          <p:nvPr/>
        </p:nvSpPr>
        <p:spPr bwMode="auto">
          <a:xfrm>
            <a:off x="1445545" y="852171"/>
            <a:ext cx="5811130" cy="5811130"/>
          </a:xfrm>
          <a:prstGeom prst="arc">
            <a:avLst>
              <a:gd name="adj1" fmla="val 1505083"/>
              <a:gd name="adj2" fmla="val 8676352"/>
            </a:avLst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A67EC7D0-D17E-4F50-B572-932D022712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6147">
            <a:extLst>
              <a:ext uri="{FF2B5EF4-FFF2-40B4-BE49-F238E27FC236}">
                <a16:creationId xmlns:a16="http://schemas.microsoft.com/office/drawing/2014/main" id="{18DFD4FF-14FC-4E18-BC31-C350C64F086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Street: 66.00’ </a:t>
            </a:r>
            <a:r>
              <a:rPr lang="en-US" dirty="0" err="1"/>
              <a:t>RoW</a:t>
            </a:r>
            <a:r>
              <a:rPr lang="en-US" dirty="0"/>
              <a:t> ending in a 50.00’R cul-de-sac</a:t>
            </a:r>
          </a:p>
          <a:p>
            <a:pPr lvl="1"/>
            <a:r>
              <a:rPr lang="en-US" sz="1600" dirty="0"/>
              <a:t>Centerline; R</a:t>
            </a:r>
            <a:r>
              <a:rPr lang="en-US" sz="1600" baseline="-25000" dirty="0"/>
              <a:t>1</a:t>
            </a:r>
            <a:r>
              <a:rPr lang="en-US" sz="1600" dirty="0"/>
              <a:t> = 300.00’</a:t>
            </a:r>
          </a:p>
          <a:p>
            <a:pPr lvl="1"/>
            <a:r>
              <a:rPr lang="en-US" sz="1600" dirty="0"/>
              <a:t>Sidelines; R</a:t>
            </a:r>
            <a:r>
              <a:rPr lang="en-US" sz="1600" baseline="-25000" dirty="0"/>
              <a:t>2</a:t>
            </a:r>
            <a:r>
              <a:rPr lang="en-US" sz="1600" dirty="0"/>
              <a:t> = 267.00’, R</a:t>
            </a:r>
            <a:r>
              <a:rPr lang="en-US" sz="1600" baseline="-25000" dirty="0"/>
              <a:t>3</a:t>
            </a:r>
            <a:r>
              <a:rPr lang="en-US" sz="1600" dirty="0"/>
              <a:t> = 333.00’</a:t>
            </a:r>
          </a:p>
          <a:p>
            <a:pPr lvl="1"/>
            <a:r>
              <a:rPr lang="en-US" sz="1600" dirty="0"/>
              <a:t>Cul-de-sac; R</a:t>
            </a:r>
            <a:r>
              <a:rPr lang="en-US" sz="1600" baseline="-25000" dirty="0"/>
              <a:t>4</a:t>
            </a:r>
            <a:r>
              <a:rPr lang="en-US" sz="1600" dirty="0"/>
              <a:t>= 50.00’</a:t>
            </a:r>
          </a:p>
        </p:txBody>
      </p:sp>
      <p:sp>
        <p:nvSpPr>
          <p:cNvPr id="6147" name="Title 6146">
            <a:extLst>
              <a:ext uri="{FF2B5EF4-FFF2-40B4-BE49-F238E27FC236}">
                <a16:creationId xmlns:a16="http://schemas.microsoft.com/office/drawing/2014/main" id="{B099B593-D2D3-47AB-84CE-A509AD39E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Tangency Condition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DFE963-D53B-4F18-9538-897A34E2A712}"/>
              </a:ext>
            </a:extLst>
          </p:cNvPr>
          <p:cNvGrpSpPr/>
          <p:nvPr/>
        </p:nvGrpSpPr>
        <p:grpSpPr>
          <a:xfrm>
            <a:off x="1038036" y="2679192"/>
            <a:ext cx="7072510" cy="7133117"/>
            <a:chOff x="1038036" y="1671372"/>
            <a:chExt cx="7072510" cy="7133117"/>
          </a:xfrm>
        </p:grpSpPr>
        <p:sp>
          <p:nvSpPr>
            <p:cNvPr id="6168" name="Rectangle 2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488080" y="2705739"/>
              <a:ext cx="713337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R 50.00'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169" name="Freeform 2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6061043" y="2532701"/>
              <a:ext cx="384175" cy="257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5" y="478"/>
                </a:cxn>
                <a:cxn ang="0">
                  <a:pos x="712" y="478"/>
                </a:cxn>
              </a:cxnLst>
              <a:rect l="0" t="0" r="r" b="b"/>
              <a:pathLst>
                <a:path w="712" h="478">
                  <a:moveTo>
                    <a:pt x="0" y="0"/>
                  </a:moveTo>
                  <a:lnTo>
                    <a:pt x="395" y="478"/>
                  </a:lnTo>
                  <a:lnTo>
                    <a:pt x="712" y="478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 type="arrow" w="sm" len="sm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74" name="Line 30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1806543" y="2785114"/>
              <a:ext cx="317500" cy="55245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75" name="Line 31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2051018" y="3278826"/>
              <a:ext cx="174625" cy="1016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76" name="Line 32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1731930" y="2726376"/>
              <a:ext cx="176213" cy="1016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78" name="Rectangle 3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210872" y="3040788"/>
              <a:ext cx="731867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66’ </a:t>
              </a:r>
              <a:r>
                <a:rPr kumimoji="0" lang="en-US" sz="15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RoW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2936403" y="3914892"/>
              <a:ext cx="819135" cy="502278"/>
              <a:chOff x="1608151" y="5542505"/>
              <a:chExt cx="819135" cy="502278"/>
            </a:xfrm>
          </p:grpSpPr>
          <p:sp>
            <p:nvSpPr>
              <p:cNvPr id="6179" name="Rectangle 35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608151" y="5542505"/>
                <a:ext cx="81913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kumimoji="0" lang="en-US" sz="15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  <a:cs typeface="Arial" pitchFamily="34" charset="0"/>
                  </a:rPr>
                  <a:t>R 300.00’</a:t>
                </a:r>
                <a:br>
                  <a:rPr kumimoji="0" lang="en-US" sz="15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  <a:cs typeface="Arial" pitchFamily="34" charset="0"/>
                  </a:rPr>
                </a:br>
                <a:r>
                  <a:rPr lang="en-US" sz="1500" dirty="0">
                    <a:solidFill>
                      <a:srgbClr val="0000FF"/>
                    </a:solidFill>
                    <a:latin typeface="+mn-lt"/>
                    <a:cs typeface="Arial" pitchFamily="34" charset="0"/>
                  </a:rPr>
                  <a:t>to C</a:t>
                </a:r>
                <a:endParaRPr lang="en-US" sz="1500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81" name="Rectangle 3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103364" y="5813951"/>
                <a:ext cx="128240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  <a:cs typeface="Arial" pitchFamily="34" charset="0"/>
                  </a:rPr>
                  <a:t>L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6184" name="Rectangle 4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899620" y="4544972"/>
              <a:ext cx="83356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50°00‘00"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8549194-E949-44F2-A0E0-191AF8DF04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8318" y="2240601"/>
              <a:ext cx="1090612" cy="3021013"/>
            </a:xfrm>
            <a:prstGeom prst="line">
              <a:avLst/>
            </a:prstGeom>
            <a:ln w="6350">
              <a:solidFill>
                <a:srgbClr val="3333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92C36BD-DBC2-4DEE-8C34-78FD140F75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70835" y="2465928"/>
              <a:ext cx="1607483" cy="2795687"/>
            </a:xfrm>
            <a:prstGeom prst="line">
              <a:avLst/>
            </a:prstGeom>
            <a:ln w="6350">
              <a:solidFill>
                <a:srgbClr val="3333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32" name="Group 6331">
              <a:extLst>
                <a:ext uri="{FF2B5EF4-FFF2-40B4-BE49-F238E27FC236}">
                  <a16:creationId xmlns:a16="http://schemas.microsoft.com/office/drawing/2014/main" id="{5B4CCEB5-99C8-4C2F-8917-1B40A8E2B95F}"/>
                </a:ext>
              </a:extLst>
            </p:cNvPr>
            <p:cNvGrpSpPr/>
            <p:nvPr/>
          </p:nvGrpSpPr>
          <p:grpSpPr>
            <a:xfrm>
              <a:off x="1664381" y="2365438"/>
              <a:ext cx="5819154" cy="5819154"/>
              <a:chOff x="2034301" y="3088700"/>
              <a:chExt cx="5819154" cy="5819154"/>
            </a:xfrm>
          </p:grpSpPr>
          <p:sp>
            <p:nvSpPr>
              <p:cNvPr id="183" name="Arc 182">
                <a:extLst>
                  <a:ext uri="{FF2B5EF4-FFF2-40B4-BE49-F238E27FC236}">
                    <a16:creationId xmlns:a16="http://schemas.microsoft.com/office/drawing/2014/main" id="{69C708FF-241B-4B13-8587-7C2043A29E66}"/>
                  </a:ext>
                </a:extLst>
              </p:cNvPr>
              <p:cNvSpPr/>
              <p:nvPr/>
            </p:nvSpPr>
            <p:spPr>
              <a:xfrm>
                <a:off x="2034301" y="3088700"/>
                <a:ext cx="5819154" cy="5819154"/>
              </a:xfrm>
              <a:prstGeom prst="arc">
                <a:avLst>
                  <a:gd name="adj1" fmla="val 14422782"/>
                  <a:gd name="adj2" fmla="val 16977791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1E21754F-2809-4A01-97F6-59C9A330DF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79413" y="3473851"/>
                <a:ext cx="718149" cy="41292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31" name="Group 6330">
              <a:extLst>
                <a:ext uri="{FF2B5EF4-FFF2-40B4-BE49-F238E27FC236}">
                  <a16:creationId xmlns:a16="http://schemas.microsoft.com/office/drawing/2014/main" id="{9B1D8E4F-295C-4869-9F60-F18FCC174790}"/>
                </a:ext>
              </a:extLst>
            </p:cNvPr>
            <p:cNvGrpSpPr/>
            <p:nvPr/>
          </p:nvGrpSpPr>
          <p:grpSpPr>
            <a:xfrm>
              <a:off x="1341159" y="2045149"/>
              <a:ext cx="6445832" cy="6445832"/>
              <a:chOff x="1711079" y="2768411"/>
              <a:chExt cx="6445832" cy="6445832"/>
            </a:xfrm>
          </p:grpSpPr>
          <p:sp>
            <p:nvSpPr>
              <p:cNvPr id="179" name="Arc 178">
                <a:extLst>
                  <a:ext uri="{FF2B5EF4-FFF2-40B4-BE49-F238E27FC236}">
                    <a16:creationId xmlns:a16="http://schemas.microsoft.com/office/drawing/2014/main" id="{79715C02-4226-4E13-A13D-0221AD041643}"/>
                  </a:ext>
                </a:extLst>
              </p:cNvPr>
              <p:cNvSpPr/>
              <p:nvPr/>
            </p:nvSpPr>
            <p:spPr>
              <a:xfrm>
                <a:off x="1711079" y="2768411"/>
                <a:ext cx="6445832" cy="6445832"/>
              </a:xfrm>
              <a:prstGeom prst="arc">
                <a:avLst>
                  <a:gd name="adj1" fmla="val 14426369"/>
                  <a:gd name="adj2" fmla="val 17377262"/>
                </a:avLst>
              </a:prstGeom>
              <a:ln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FE2E2435-A736-4CE1-AEF5-0E4ABA5FAA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21217" y="3189190"/>
                <a:ext cx="718149" cy="41292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46" name="Group 6145">
              <a:extLst>
                <a:ext uri="{FF2B5EF4-FFF2-40B4-BE49-F238E27FC236}">
                  <a16:creationId xmlns:a16="http://schemas.microsoft.com/office/drawing/2014/main" id="{33C1FA77-8461-480B-B0B8-CA6EE951899E}"/>
                </a:ext>
              </a:extLst>
            </p:cNvPr>
            <p:cNvGrpSpPr/>
            <p:nvPr/>
          </p:nvGrpSpPr>
          <p:grpSpPr>
            <a:xfrm>
              <a:off x="1038036" y="1731979"/>
              <a:ext cx="7072510" cy="7072510"/>
              <a:chOff x="1407956" y="2455241"/>
              <a:chExt cx="7072510" cy="7072510"/>
            </a:xfrm>
          </p:grpSpPr>
          <p:sp>
            <p:nvSpPr>
              <p:cNvPr id="169" name="Arc 168">
                <a:extLst>
                  <a:ext uri="{FF2B5EF4-FFF2-40B4-BE49-F238E27FC236}">
                    <a16:creationId xmlns:a16="http://schemas.microsoft.com/office/drawing/2014/main" id="{9915B485-E12F-4CFC-B29E-97DCEB202554}"/>
                  </a:ext>
                </a:extLst>
              </p:cNvPr>
              <p:cNvSpPr/>
              <p:nvPr/>
            </p:nvSpPr>
            <p:spPr>
              <a:xfrm>
                <a:off x="1407956" y="2455241"/>
                <a:ext cx="7072510" cy="7072510"/>
              </a:xfrm>
              <a:prstGeom prst="arc">
                <a:avLst>
                  <a:gd name="adj1" fmla="val 14405658"/>
                  <a:gd name="adj2" fmla="val 17018875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416426D6-EBB2-4B5B-A384-EA59D6D2F7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64023" y="2925607"/>
                <a:ext cx="718149" cy="41292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30" name="Arc 6329">
              <a:extLst>
                <a:ext uri="{FF2B5EF4-FFF2-40B4-BE49-F238E27FC236}">
                  <a16:creationId xmlns:a16="http://schemas.microsoft.com/office/drawing/2014/main" id="{B145F616-4929-4C6F-96E1-ACFC727A36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79042" y="4564252"/>
              <a:ext cx="1371600" cy="1371600"/>
            </a:xfrm>
            <a:prstGeom prst="arc">
              <a:avLst>
                <a:gd name="adj1" fmla="val 14420505"/>
                <a:gd name="adj2" fmla="val 17496805"/>
              </a:avLst>
            </a:prstGeom>
            <a:ln w="6350">
              <a:solidFill>
                <a:srgbClr val="3333FF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31051F3B-CBC0-4596-9E48-DD3D32F397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19278" y="2202345"/>
              <a:ext cx="151557" cy="263583"/>
            </a:xfrm>
            <a:prstGeom prst="line">
              <a:avLst/>
            </a:prstGeom>
            <a:ln w="6350">
              <a:solidFill>
                <a:srgbClr val="3333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0723CB77-9639-422C-A051-0F5D0CD60234}"/>
                </a:ext>
              </a:extLst>
            </p:cNvPr>
            <p:cNvSpPr/>
            <p:nvPr/>
          </p:nvSpPr>
          <p:spPr>
            <a:xfrm>
              <a:off x="5173657" y="1763684"/>
              <a:ext cx="984780" cy="950976"/>
            </a:xfrm>
            <a:prstGeom prst="arc">
              <a:avLst>
                <a:gd name="adj1" fmla="val 14247146"/>
                <a:gd name="adj2" fmla="val 9342388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418ECD4-A61C-4A46-AA0F-A59A827FB5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80111" y="1979521"/>
              <a:ext cx="182880" cy="1828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04F3AD4-9368-499F-B194-DC721486EF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62655" y="2272598"/>
              <a:ext cx="182880" cy="1828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CB2EC4C-888A-46CF-9326-D2BBD3A365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2736" y="1671372"/>
              <a:ext cx="182880" cy="1828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580B2C9-4558-4669-8314-89B79C1E52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74223" y="2165413"/>
              <a:ext cx="182880" cy="1828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CC31BBC-BE72-43FA-B8C1-752BC3B36119}"/>
              </a:ext>
            </a:extLst>
          </p:cNvPr>
          <p:cNvSpPr txBox="1"/>
          <p:nvPr/>
        </p:nvSpPr>
        <p:spPr>
          <a:xfrm>
            <a:off x="6158437" y="2417582"/>
            <a:ext cx="1922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Sideline &amp; cul-de-sac</a:t>
            </a:r>
          </a:p>
          <a:p>
            <a:r>
              <a:rPr lang="en-US" dirty="0">
                <a:latin typeface="+mn-lt"/>
              </a:rPr>
              <a:t>curves trimmed.</a:t>
            </a:r>
          </a:p>
        </p:txBody>
      </p:sp>
    </p:spTree>
    <p:extLst>
      <p:ext uri="{BB962C8B-B14F-4D97-AF65-F5344CB8AC3E}">
        <p14:creationId xmlns:p14="http://schemas.microsoft.com/office/powerpoint/2010/main" val="1026110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6147">
            <a:extLst>
              <a:ext uri="{FF2B5EF4-FFF2-40B4-BE49-F238E27FC236}">
                <a16:creationId xmlns:a16="http://schemas.microsoft.com/office/drawing/2014/main" id="{18DFD4FF-14FC-4E18-BC31-C350C64F086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Street: 66.00’ </a:t>
            </a:r>
            <a:r>
              <a:rPr lang="en-US" dirty="0" err="1"/>
              <a:t>RoW</a:t>
            </a:r>
            <a:r>
              <a:rPr lang="en-US" dirty="0"/>
              <a:t> ending in a 50.00’R cul-de-sac</a:t>
            </a:r>
          </a:p>
          <a:p>
            <a:pPr lvl="1"/>
            <a:r>
              <a:rPr lang="en-US" sz="1600" dirty="0"/>
              <a:t>Centerline; R</a:t>
            </a:r>
            <a:r>
              <a:rPr lang="en-US" sz="1600" baseline="-25000" dirty="0"/>
              <a:t>1</a:t>
            </a:r>
            <a:r>
              <a:rPr lang="en-US" sz="1600" dirty="0"/>
              <a:t> = 300.00’</a:t>
            </a:r>
          </a:p>
          <a:p>
            <a:pPr lvl="1"/>
            <a:r>
              <a:rPr lang="en-US" sz="1600" dirty="0"/>
              <a:t>Sidelines; R</a:t>
            </a:r>
            <a:r>
              <a:rPr lang="en-US" sz="1600" baseline="-25000" dirty="0"/>
              <a:t>2</a:t>
            </a:r>
            <a:r>
              <a:rPr lang="en-US" sz="1600" dirty="0"/>
              <a:t> = 267.00’, R</a:t>
            </a:r>
            <a:r>
              <a:rPr lang="en-US" sz="1600" baseline="-25000" dirty="0"/>
              <a:t>3</a:t>
            </a:r>
            <a:r>
              <a:rPr lang="en-US" sz="1600" dirty="0"/>
              <a:t> = 333.00’</a:t>
            </a:r>
          </a:p>
          <a:p>
            <a:pPr lvl="1"/>
            <a:r>
              <a:rPr lang="en-US" sz="1600" dirty="0"/>
              <a:t>Cul-de-sac; R</a:t>
            </a:r>
            <a:r>
              <a:rPr lang="en-US" sz="1600" baseline="-25000" dirty="0"/>
              <a:t>4</a:t>
            </a:r>
            <a:r>
              <a:rPr lang="en-US" sz="1600" dirty="0"/>
              <a:t>= 50.00’</a:t>
            </a:r>
          </a:p>
          <a:p>
            <a:pPr lvl="1"/>
            <a:r>
              <a:rPr lang="en-US" sz="1600" dirty="0"/>
              <a:t>Roundoffs; R</a:t>
            </a:r>
            <a:r>
              <a:rPr lang="en-US" sz="1600" baseline="-25000" dirty="0"/>
              <a:t>5</a:t>
            </a:r>
            <a:r>
              <a:rPr lang="en-US" sz="1600" dirty="0"/>
              <a:t> = R</a:t>
            </a:r>
            <a:r>
              <a:rPr lang="en-US" sz="1600" baseline="-25000" dirty="0"/>
              <a:t>6</a:t>
            </a:r>
            <a:r>
              <a:rPr lang="en-US" sz="1600" dirty="0"/>
              <a:t> = 25.00’</a:t>
            </a:r>
          </a:p>
        </p:txBody>
      </p:sp>
      <p:sp>
        <p:nvSpPr>
          <p:cNvPr id="6147" name="Title 6146">
            <a:extLst>
              <a:ext uri="{FF2B5EF4-FFF2-40B4-BE49-F238E27FC236}">
                <a16:creationId xmlns:a16="http://schemas.microsoft.com/office/drawing/2014/main" id="{B099B593-D2D3-47AB-84CE-A509AD39E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Tangency Condition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2FB382-2EA5-4467-9566-6DD771F21396}"/>
              </a:ext>
            </a:extLst>
          </p:cNvPr>
          <p:cNvGrpSpPr/>
          <p:nvPr/>
        </p:nvGrpSpPr>
        <p:grpSpPr>
          <a:xfrm>
            <a:off x="1038036" y="2286000"/>
            <a:ext cx="7072510" cy="7529035"/>
            <a:chOff x="1038036" y="1275454"/>
            <a:chExt cx="7072510" cy="7529035"/>
          </a:xfrm>
        </p:grpSpPr>
        <p:grpSp>
          <p:nvGrpSpPr>
            <p:cNvPr id="6332" name="Group 6331">
              <a:extLst>
                <a:ext uri="{FF2B5EF4-FFF2-40B4-BE49-F238E27FC236}">
                  <a16:creationId xmlns:a16="http://schemas.microsoft.com/office/drawing/2014/main" id="{5B4CCEB5-99C8-4C2F-8917-1B40A8E2B95F}"/>
                </a:ext>
              </a:extLst>
            </p:cNvPr>
            <p:cNvGrpSpPr/>
            <p:nvPr/>
          </p:nvGrpSpPr>
          <p:grpSpPr>
            <a:xfrm>
              <a:off x="1664381" y="2365438"/>
              <a:ext cx="5819154" cy="5819154"/>
              <a:chOff x="2034301" y="3088700"/>
              <a:chExt cx="5819154" cy="5819154"/>
            </a:xfrm>
          </p:grpSpPr>
          <p:sp>
            <p:nvSpPr>
              <p:cNvPr id="183" name="Arc 182">
                <a:extLst>
                  <a:ext uri="{FF2B5EF4-FFF2-40B4-BE49-F238E27FC236}">
                    <a16:creationId xmlns:a16="http://schemas.microsoft.com/office/drawing/2014/main" id="{69C708FF-241B-4B13-8587-7C2043A29E66}"/>
                  </a:ext>
                </a:extLst>
              </p:cNvPr>
              <p:cNvSpPr/>
              <p:nvPr/>
            </p:nvSpPr>
            <p:spPr>
              <a:xfrm>
                <a:off x="2034301" y="3088700"/>
                <a:ext cx="5819154" cy="5819154"/>
              </a:xfrm>
              <a:prstGeom prst="arc">
                <a:avLst>
                  <a:gd name="adj1" fmla="val 14422782"/>
                  <a:gd name="adj2" fmla="val 16852933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1E21754F-2809-4A01-97F6-59C9A330DF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79413" y="3473851"/>
                <a:ext cx="718149" cy="41292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31" name="Group 6330">
              <a:extLst>
                <a:ext uri="{FF2B5EF4-FFF2-40B4-BE49-F238E27FC236}">
                  <a16:creationId xmlns:a16="http://schemas.microsoft.com/office/drawing/2014/main" id="{9B1D8E4F-295C-4869-9F60-F18FCC174790}"/>
                </a:ext>
              </a:extLst>
            </p:cNvPr>
            <p:cNvGrpSpPr/>
            <p:nvPr/>
          </p:nvGrpSpPr>
          <p:grpSpPr>
            <a:xfrm>
              <a:off x="1341159" y="2045149"/>
              <a:ext cx="6445832" cy="6445832"/>
              <a:chOff x="1711079" y="2768411"/>
              <a:chExt cx="6445832" cy="6445832"/>
            </a:xfrm>
          </p:grpSpPr>
          <p:sp>
            <p:nvSpPr>
              <p:cNvPr id="179" name="Arc 178">
                <a:extLst>
                  <a:ext uri="{FF2B5EF4-FFF2-40B4-BE49-F238E27FC236}">
                    <a16:creationId xmlns:a16="http://schemas.microsoft.com/office/drawing/2014/main" id="{79715C02-4226-4E13-A13D-0221AD041643}"/>
                  </a:ext>
                </a:extLst>
              </p:cNvPr>
              <p:cNvSpPr/>
              <p:nvPr/>
            </p:nvSpPr>
            <p:spPr>
              <a:xfrm>
                <a:off x="1711079" y="2768411"/>
                <a:ext cx="6445832" cy="6445832"/>
              </a:xfrm>
              <a:prstGeom prst="arc">
                <a:avLst>
                  <a:gd name="adj1" fmla="val 14426369"/>
                  <a:gd name="adj2" fmla="val 17377262"/>
                </a:avLst>
              </a:prstGeom>
              <a:ln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FE2E2435-A736-4CE1-AEF5-0E4ABA5FAA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21217" y="3189190"/>
                <a:ext cx="718149" cy="41292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46" name="Group 6145">
              <a:extLst>
                <a:ext uri="{FF2B5EF4-FFF2-40B4-BE49-F238E27FC236}">
                  <a16:creationId xmlns:a16="http://schemas.microsoft.com/office/drawing/2014/main" id="{33C1FA77-8461-480B-B0B8-CA6EE951899E}"/>
                </a:ext>
              </a:extLst>
            </p:cNvPr>
            <p:cNvGrpSpPr/>
            <p:nvPr/>
          </p:nvGrpSpPr>
          <p:grpSpPr>
            <a:xfrm>
              <a:off x="1038036" y="1731979"/>
              <a:ext cx="7072510" cy="7072510"/>
              <a:chOff x="1407956" y="2455241"/>
              <a:chExt cx="7072510" cy="7072510"/>
            </a:xfrm>
          </p:grpSpPr>
          <p:sp>
            <p:nvSpPr>
              <p:cNvPr id="169" name="Arc 168">
                <a:extLst>
                  <a:ext uri="{FF2B5EF4-FFF2-40B4-BE49-F238E27FC236}">
                    <a16:creationId xmlns:a16="http://schemas.microsoft.com/office/drawing/2014/main" id="{9915B485-E12F-4CFC-B29E-97DCEB202554}"/>
                  </a:ext>
                </a:extLst>
              </p:cNvPr>
              <p:cNvSpPr/>
              <p:nvPr/>
            </p:nvSpPr>
            <p:spPr>
              <a:xfrm>
                <a:off x="1407956" y="2455241"/>
                <a:ext cx="7072510" cy="7072510"/>
              </a:xfrm>
              <a:prstGeom prst="arc">
                <a:avLst>
                  <a:gd name="adj1" fmla="val 14405658"/>
                  <a:gd name="adj2" fmla="val 16936394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416426D6-EBB2-4B5B-A384-EA59D6D2F7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64023" y="2925607"/>
                <a:ext cx="718149" cy="41292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2213110-F910-498C-AFB2-62ED0F49F1B6}"/>
                </a:ext>
              </a:extLst>
            </p:cNvPr>
            <p:cNvGrpSpPr/>
            <p:nvPr/>
          </p:nvGrpSpPr>
          <p:grpSpPr>
            <a:xfrm>
              <a:off x="1210872" y="1275454"/>
              <a:ext cx="5990545" cy="4660398"/>
              <a:chOff x="1210872" y="1275454"/>
              <a:chExt cx="5990545" cy="4660398"/>
            </a:xfrm>
          </p:grpSpPr>
          <p:sp>
            <p:nvSpPr>
              <p:cNvPr id="187" name="Arc 186">
                <a:extLst>
                  <a:ext uri="{FF2B5EF4-FFF2-40B4-BE49-F238E27FC236}">
                    <a16:creationId xmlns:a16="http://schemas.microsoft.com/office/drawing/2014/main" id="{AC494D37-A560-4004-99F6-5628B324D787}"/>
                  </a:ext>
                </a:extLst>
              </p:cNvPr>
              <p:cNvSpPr/>
              <p:nvPr/>
            </p:nvSpPr>
            <p:spPr>
              <a:xfrm>
                <a:off x="5173657" y="1763684"/>
                <a:ext cx="984780" cy="950976"/>
              </a:xfrm>
              <a:prstGeom prst="arc">
                <a:avLst>
                  <a:gd name="adj1" fmla="val 14859480"/>
                  <a:gd name="adj2" fmla="val 8735266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Arc 190">
                <a:extLst>
                  <a:ext uri="{FF2B5EF4-FFF2-40B4-BE49-F238E27FC236}">
                    <a16:creationId xmlns:a16="http://schemas.microsoft.com/office/drawing/2014/main" id="{7115F165-20B2-40C7-AD81-517E5D884564}"/>
                  </a:ext>
                </a:extLst>
              </p:cNvPr>
              <p:cNvSpPr/>
              <p:nvPr/>
            </p:nvSpPr>
            <p:spPr>
              <a:xfrm>
                <a:off x="5140641" y="1338375"/>
                <a:ext cx="492391" cy="480060"/>
              </a:xfrm>
              <a:prstGeom prst="arc">
                <a:avLst>
                  <a:gd name="adj1" fmla="val 3997254"/>
                  <a:gd name="adj2" fmla="val 6435777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Arc 194">
                <a:extLst>
                  <a:ext uri="{FF2B5EF4-FFF2-40B4-BE49-F238E27FC236}">
                    <a16:creationId xmlns:a16="http://schemas.microsoft.com/office/drawing/2014/main" id="{B49327A2-9FAC-46BE-8397-7DAB206071CE}"/>
                  </a:ext>
                </a:extLst>
              </p:cNvPr>
              <p:cNvSpPr/>
              <p:nvPr/>
            </p:nvSpPr>
            <p:spPr>
              <a:xfrm>
                <a:off x="4823578" y="2414076"/>
                <a:ext cx="492391" cy="480060"/>
              </a:xfrm>
              <a:prstGeom prst="arc">
                <a:avLst>
                  <a:gd name="adj1" fmla="val 17013089"/>
                  <a:gd name="adj2" fmla="val 1961524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8" name="Rectangle 24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6488080" y="2705739"/>
                <a:ext cx="713337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  <a:cs typeface="Arial" pitchFamily="34" charset="0"/>
                  </a:rPr>
                  <a:t>R 50.00'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69" name="Freeform 25"/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6061043" y="2532701"/>
                <a:ext cx="384175" cy="257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5" y="478"/>
                  </a:cxn>
                  <a:cxn ang="0">
                    <a:pos x="712" y="478"/>
                  </a:cxn>
                </a:cxnLst>
                <a:rect l="0" t="0" r="r" b="b"/>
                <a:pathLst>
                  <a:path w="712" h="478">
                    <a:moveTo>
                      <a:pt x="0" y="0"/>
                    </a:moveTo>
                    <a:lnTo>
                      <a:pt x="395" y="478"/>
                    </a:lnTo>
                    <a:lnTo>
                      <a:pt x="712" y="478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prstDash val="solid"/>
                <a:round/>
                <a:headEnd type="arrow" w="sm" len="sm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174" name="Line 30"/>
              <p:cNvSpPr>
                <a:spLocks noChangeShapeType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806543" y="2785114"/>
                <a:ext cx="317500" cy="55245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175" name="Line 31"/>
              <p:cNvSpPr>
                <a:spLocks noChangeShapeType="1"/>
              </p:cNvSpPr>
              <p:nvPr>
                <p:custDataLst>
                  <p:tags r:id="rId4"/>
                </p:custDataLst>
              </p:nvPr>
            </p:nvSpPr>
            <p:spPr bwMode="auto">
              <a:xfrm flipH="1">
                <a:off x="2051018" y="3278826"/>
                <a:ext cx="174625" cy="10160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176" name="Line 32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 flipH="1">
                <a:off x="1731930" y="2726376"/>
                <a:ext cx="176213" cy="10160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178" name="Rectangle 3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210872" y="3040788"/>
                <a:ext cx="731867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  <a:cs typeface="Arial" pitchFamily="34" charset="0"/>
                  </a:rPr>
                  <a:t>66’ </a:t>
                </a:r>
                <a:r>
                  <a:rPr kumimoji="0" lang="en-US" sz="15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  <a:cs typeface="Arial" pitchFamily="34" charset="0"/>
                  </a:rPr>
                  <a:t>RoW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175" name="Group 174"/>
              <p:cNvGrpSpPr/>
              <p:nvPr/>
            </p:nvGrpSpPr>
            <p:grpSpPr>
              <a:xfrm>
                <a:off x="2936403" y="3914892"/>
                <a:ext cx="819135" cy="502278"/>
                <a:chOff x="1608151" y="5542505"/>
                <a:chExt cx="819135" cy="502278"/>
              </a:xfrm>
            </p:grpSpPr>
            <p:sp>
              <p:nvSpPr>
                <p:cNvPr id="6179" name="Rectangle 35"/>
                <p:cNvSpPr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1608151" y="5542505"/>
                  <a:ext cx="819135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kumimoji="0" lang="en-US" sz="1500" b="0" i="0" u="none" strike="noStrike" cap="none" normalizeH="0" baseline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+mn-lt"/>
                      <a:cs typeface="Arial" pitchFamily="34" charset="0"/>
                    </a:rPr>
                    <a:t>R 300.00’</a:t>
                  </a:r>
                  <a:br>
                    <a:rPr kumimoji="0" lang="en-US" sz="1500" b="0" i="0" u="none" strike="noStrike" cap="none" normalizeH="0" baseline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+mn-lt"/>
                      <a:cs typeface="Arial" pitchFamily="34" charset="0"/>
                    </a:rPr>
                  </a:br>
                  <a:r>
                    <a:rPr lang="en-US" sz="1500" dirty="0">
                      <a:solidFill>
                        <a:srgbClr val="0000FF"/>
                      </a:solidFill>
                      <a:latin typeface="+mn-lt"/>
                      <a:cs typeface="Arial" pitchFamily="34" charset="0"/>
                    </a:rPr>
                    <a:t>to C</a:t>
                  </a:r>
                  <a:endParaRPr lang="en-US" sz="1500" dirty="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181" name="Rectangle 37"/>
                <p:cNvSpPr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103364" y="5813951"/>
                  <a:ext cx="128240" cy="2308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500" b="0" i="0" u="none" strike="noStrike" cap="none" normalizeH="0" baseline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+mn-lt"/>
                      <a:cs typeface="Arial" pitchFamily="34" charset="0"/>
                    </a:rPr>
                    <a:t>L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Arial" pitchFamily="34" charset="0"/>
                  </a:endParaRPr>
                </a:p>
              </p:txBody>
            </p:sp>
          </p:grpSp>
          <p:sp>
            <p:nvSpPr>
              <p:cNvPr id="6182" name="Rectangle 38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5318023" y="1275454"/>
                <a:ext cx="713337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  <a:cs typeface="Arial" pitchFamily="34" charset="0"/>
                  </a:rPr>
                  <a:t>R 25.00'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83" name="Rectangle 39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499588" y="2726359"/>
                <a:ext cx="713337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  <a:cs typeface="Arial" pitchFamily="34" charset="0"/>
                  </a:rPr>
                  <a:t>R 25.00'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84" name="Rectangle 40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899620" y="4544972"/>
                <a:ext cx="833562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  <a:cs typeface="Arial" pitchFamily="34" charset="0"/>
                  </a:rPr>
                  <a:t>50°00‘00"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A64DFF4-B6B5-45A8-9FFC-306ADC69C6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70443" y="2419989"/>
                <a:ext cx="52387" cy="236538"/>
              </a:xfrm>
              <a:prstGeom prst="line">
                <a:avLst/>
              </a:prstGeom>
              <a:ln w="6350">
                <a:solidFill>
                  <a:srgbClr val="3333FF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242955A-6A03-45F7-841B-5F87080E86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76793" y="2240601"/>
                <a:ext cx="592137" cy="415926"/>
              </a:xfrm>
              <a:prstGeom prst="line">
                <a:avLst/>
              </a:prstGeom>
              <a:ln w="6350">
                <a:solidFill>
                  <a:srgbClr val="3333FF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5821E2D-BC08-474B-BE59-F0D3868353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381593" y="1577026"/>
                <a:ext cx="287337" cy="663575"/>
              </a:xfrm>
              <a:prstGeom prst="line">
                <a:avLst/>
              </a:prstGeom>
              <a:ln w="6350">
                <a:solidFill>
                  <a:srgbClr val="3333FF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429BB0A-0821-458C-BB00-EF30532FAC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29205" y="1577026"/>
                <a:ext cx="52388" cy="234951"/>
              </a:xfrm>
              <a:prstGeom prst="line">
                <a:avLst/>
              </a:prstGeom>
              <a:ln w="6350">
                <a:solidFill>
                  <a:srgbClr val="3333FF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8549194-E949-44F2-A0E0-191AF8DF04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78318" y="2240601"/>
                <a:ext cx="1090612" cy="3021013"/>
              </a:xfrm>
              <a:prstGeom prst="line">
                <a:avLst/>
              </a:prstGeom>
              <a:ln w="6350">
                <a:solidFill>
                  <a:srgbClr val="3333FF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92C36BD-DBC2-4DEE-8C34-78FD140F75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70835" y="2465928"/>
                <a:ext cx="1607483" cy="2795687"/>
              </a:xfrm>
              <a:prstGeom prst="line">
                <a:avLst/>
              </a:prstGeom>
              <a:ln w="6350">
                <a:solidFill>
                  <a:srgbClr val="3333FF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30" name="Arc 6329">
                <a:extLst>
                  <a:ext uri="{FF2B5EF4-FFF2-40B4-BE49-F238E27FC236}">
                    <a16:creationId xmlns:a16="http://schemas.microsoft.com/office/drawing/2014/main" id="{B145F616-4929-4C6F-96E1-ACFC727A36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79042" y="4564252"/>
                <a:ext cx="1371600" cy="1371600"/>
              </a:xfrm>
              <a:prstGeom prst="arc">
                <a:avLst>
                  <a:gd name="adj1" fmla="val 14420505"/>
                  <a:gd name="adj2" fmla="val 17496805"/>
                </a:avLst>
              </a:prstGeom>
              <a:ln w="6350">
                <a:solidFill>
                  <a:srgbClr val="3333FF"/>
                </a:solidFill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31051F3B-CBC0-4596-9E48-DD3D32F397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19278" y="2202345"/>
                <a:ext cx="151557" cy="263583"/>
              </a:xfrm>
              <a:prstGeom prst="line">
                <a:avLst/>
              </a:prstGeom>
              <a:ln w="6350">
                <a:solidFill>
                  <a:srgbClr val="3333FF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514EB2B-A934-4FB0-9DFA-84BB455F50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80111" y="1979521"/>
                <a:ext cx="182880" cy="1828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5292632-B4D3-42C6-B908-227BD28BB4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62655" y="2272598"/>
                <a:ext cx="182880" cy="1828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84542E3-E8DD-4E51-A5A9-E6FF434FA9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32736" y="1671372"/>
                <a:ext cx="182880" cy="1828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53F970A8-FD5E-40D7-A4DA-5480A97744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74223" y="2165413"/>
                <a:ext cx="182880" cy="1828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rgbClr val="FF0000"/>
                    </a:solidFill>
                  </a:rPr>
                  <a:t>4</a:t>
                </a: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F27CF0E-4239-4430-AA0F-7DB670939D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22273" y="1855591"/>
                <a:ext cx="182880" cy="1828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rgbClr val="FF0000"/>
                    </a:solidFill>
                  </a:rPr>
                  <a:t>6</a:t>
                </a: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F59859EC-3116-436A-A271-24B7CF1FF9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83273" y="2249152"/>
                <a:ext cx="182880" cy="18288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FA84176-43C1-4589-BEBE-C3FCB99773C5}"/>
              </a:ext>
            </a:extLst>
          </p:cNvPr>
          <p:cNvSpPr txBox="1"/>
          <p:nvPr/>
        </p:nvSpPr>
        <p:spPr>
          <a:xfrm>
            <a:off x="6158437" y="2417582"/>
            <a:ext cx="1766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Tangent roundoff curves added.</a:t>
            </a:r>
          </a:p>
        </p:txBody>
      </p:sp>
    </p:spTree>
    <p:extLst>
      <p:ext uri="{BB962C8B-B14F-4D97-AF65-F5344CB8AC3E}">
        <p14:creationId xmlns:p14="http://schemas.microsoft.com/office/powerpoint/2010/main" val="1917382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FB5B-E10A-43FB-9C2A-916677E0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Tangency Condition - Example Plat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7062F1-2443-4272-8AD6-89F33BB1D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30" y="752474"/>
            <a:ext cx="6428414" cy="61055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47747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1326AF-2463-477C-B8D5-20CAB1CDB41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a. Arc-Direction</a:t>
            </a:r>
          </a:p>
          <a:p>
            <a:pPr lvl="1"/>
            <a:r>
              <a:rPr lang="en-US" dirty="0"/>
              <a:t>Baseline: A and arc Radius point, O</a:t>
            </a:r>
            <a:r>
              <a:rPr lang="en-US" baseline="-25000" dirty="0"/>
              <a:t>1</a:t>
            </a:r>
          </a:p>
          <a:p>
            <a:pPr lvl="1"/>
            <a:r>
              <a:rPr lang="en-US" dirty="0"/>
              <a:t>Direction at A</a:t>
            </a:r>
          </a:p>
          <a:p>
            <a:pPr lvl="1"/>
            <a:r>
              <a:rPr lang="en-US" dirty="0"/>
              <a:t>Radius (distance) at O</a:t>
            </a:r>
            <a:r>
              <a:rPr lang="en-US" baseline="-25000" dirty="0"/>
              <a:t>1</a:t>
            </a:r>
          </a:p>
          <a:p>
            <a:pPr lvl="1"/>
            <a:r>
              <a:rPr lang="en-US" dirty="0"/>
              <a:t>Same as Distance-Direction intersection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546CB0-D21E-4233-A213-01427D14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Intersections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2595C9-5620-43C4-9F54-00BDE04E8725}"/>
              </a:ext>
            </a:extLst>
          </p:cNvPr>
          <p:cNvCxnSpPr/>
          <p:nvPr/>
        </p:nvCxnSpPr>
        <p:spPr>
          <a:xfrm>
            <a:off x="6923314" y="221063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3175D5-196A-4E6E-B4B4-06FFE8BD76B8}"/>
              </a:ext>
            </a:extLst>
          </p:cNvPr>
          <p:cNvGrpSpPr>
            <a:grpSpLocks noChangeAspect="1"/>
          </p:cNvGrpSpPr>
          <p:nvPr/>
        </p:nvGrpSpPr>
        <p:grpSpPr>
          <a:xfrm>
            <a:off x="1622910" y="3207151"/>
            <a:ext cx="5833798" cy="4572000"/>
            <a:chOff x="2370680" y="2921996"/>
            <a:chExt cx="5327527" cy="4175231"/>
          </a:xfrm>
        </p:grpSpPr>
        <p:sp>
          <p:nvSpPr>
            <p:cNvPr id="78877" name="Line 29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 flipV="1">
              <a:off x="2824163" y="2965451"/>
              <a:ext cx="3049588" cy="20240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"/>
              <a:round/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1076BE71-F291-453B-8D6E-7312FBA562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2007" y="3211027"/>
              <a:ext cx="3886200" cy="3886200"/>
            </a:xfrm>
            <a:prstGeom prst="arc">
              <a:avLst>
                <a:gd name="adj1" fmla="val 12014755"/>
                <a:gd name="adj2" fmla="val 17094062"/>
              </a:avLst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8855" name="Freeform 7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794000" y="4959351"/>
              <a:ext cx="60325" cy="58738"/>
            </a:xfrm>
            <a:custGeom>
              <a:avLst/>
              <a:gdLst/>
              <a:ahLst/>
              <a:cxnLst>
                <a:cxn ang="0">
                  <a:pos x="82" y="41"/>
                </a:cxn>
                <a:cxn ang="0">
                  <a:pos x="82" y="35"/>
                </a:cxn>
                <a:cxn ang="0">
                  <a:pos x="80" y="31"/>
                </a:cxn>
                <a:cxn ang="0">
                  <a:pos x="80" y="25"/>
                </a:cxn>
                <a:cxn ang="0">
                  <a:pos x="76" y="19"/>
                </a:cxn>
                <a:cxn ang="0">
                  <a:pos x="74" y="15"/>
                </a:cxn>
                <a:cxn ang="0">
                  <a:pos x="70" y="11"/>
                </a:cxn>
                <a:cxn ang="0">
                  <a:pos x="66" y="7"/>
                </a:cxn>
                <a:cxn ang="0">
                  <a:pos x="62" y="6"/>
                </a:cxn>
                <a:cxn ang="0">
                  <a:pos x="56" y="4"/>
                </a:cxn>
                <a:cxn ang="0">
                  <a:pos x="52" y="2"/>
                </a:cxn>
                <a:cxn ang="0">
                  <a:pos x="47" y="0"/>
                </a:cxn>
                <a:cxn ang="0">
                  <a:pos x="41" y="0"/>
                </a:cxn>
                <a:cxn ang="0">
                  <a:pos x="35" y="0"/>
                </a:cxn>
                <a:cxn ang="0">
                  <a:pos x="31" y="2"/>
                </a:cxn>
                <a:cxn ang="0">
                  <a:pos x="25" y="4"/>
                </a:cxn>
                <a:cxn ang="0">
                  <a:pos x="21" y="6"/>
                </a:cxn>
                <a:cxn ang="0">
                  <a:pos x="15" y="7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9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2" y="35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2" y="50"/>
                </a:cxn>
                <a:cxn ang="0">
                  <a:pos x="4" y="56"/>
                </a:cxn>
                <a:cxn ang="0">
                  <a:pos x="6" y="60"/>
                </a:cxn>
                <a:cxn ang="0">
                  <a:pos x="10" y="66"/>
                </a:cxn>
                <a:cxn ang="0">
                  <a:pos x="12" y="70"/>
                </a:cxn>
                <a:cxn ang="0">
                  <a:pos x="15" y="72"/>
                </a:cxn>
                <a:cxn ang="0">
                  <a:pos x="21" y="76"/>
                </a:cxn>
                <a:cxn ang="0">
                  <a:pos x="25" y="78"/>
                </a:cxn>
                <a:cxn ang="0">
                  <a:pos x="31" y="80"/>
                </a:cxn>
                <a:cxn ang="0">
                  <a:pos x="35" y="80"/>
                </a:cxn>
                <a:cxn ang="0">
                  <a:pos x="41" y="81"/>
                </a:cxn>
                <a:cxn ang="0">
                  <a:pos x="47" y="80"/>
                </a:cxn>
                <a:cxn ang="0">
                  <a:pos x="52" y="80"/>
                </a:cxn>
                <a:cxn ang="0">
                  <a:pos x="56" y="78"/>
                </a:cxn>
                <a:cxn ang="0">
                  <a:pos x="62" y="76"/>
                </a:cxn>
                <a:cxn ang="0">
                  <a:pos x="66" y="72"/>
                </a:cxn>
                <a:cxn ang="0">
                  <a:pos x="70" y="70"/>
                </a:cxn>
                <a:cxn ang="0">
                  <a:pos x="74" y="66"/>
                </a:cxn>
                <a:cxn ang="0">
                  <a:pos x="76" y="60"/>
                </a:cxn>
                <a:cxn ang="0">
                  <a:pos x="80" y="56"/>
                </a:cxn>
                <a:cxn ang="0">
                  <a:pos x="80" y="50"/>
                </a:cxn>
                <a:cxn ang="0">
                  <a:pos x="82" y="46"/>
                </a:cxn>
              </a:cxnLst>
              <a:rect l="0" t="0" r="r" b="b"/>
              <a:pathLst>
                <a:path w="82" h="81">
                  <a:moveTo>
                    <a:pt x="82" y="43"/>
                  </a:moveTo>
                  <a:lnTo>
                    <a:pt x="82" y="41"/>
                  </a:lnTo>
                  <a:lnTo>
                    <a:pt x="82" y="37"/>
                  </a:lnTo>
                  <a:lnTo>
                    <a:pt x="82" y="35"/>
                  </a:lnTo>
                  <a:lnTo>
                    <a:pt x="82" y="33"/>
                  </a:lnTo>
                  <a:lnTo>
                    <a:pt x="80" y="31"/>
                  </a:lnTo>
                  <a:lnTo>
                    <a:pt x="80" y="27"/>
                  </a:lnTo>
                  <a:lnTo>
                    <a:pt x="80" y="25"/>
                  </a:lnTo>
                  <a:lnTo>
                    <a:pt x="78" y="23"/>
                  </a:lnTo>
                  <a:lnTo>
                    <a:pt x="76" y="19"/>
                  </a:lnTo>
                  <a:lnTo>
                    <a:pt x="76" y="17"/>
                  </a:lnTo>
                  <a:lnTo>
                    <a:pt x="74" y="15"/>
                  </a:lnTo>
                  <a:lnTo>
                    <a:pt x="72" y="13"/>
                  </a:lnTo>
                  <a:lnTo>
                    <a:pt x="70" y="11"/>
                  </a:lnTo>
                  <a:lnTo>
                    <a:pt x="68" y="9"/>
                  </a:lnTo>
                  <a:lnTo>
                    <a:pt x="66" y="7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5" y="4"/>
                  </a:lnTo>
                  <a:lnTo>
                    <a:pt x="23" y="4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5" y="7"/>
                  </a:lnTo>
                  <a:lnTo>
                    <a:pt x="13" y="9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0" y="15"/>
                  </a:lnTo>
                  <a:lnTo>
                    <a:pt x="8" y="17"/>
                  </a:lnTo>
                  <a:lnTo>
                    <a:pt x="6" y="19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4" y="56"/>
                  </a:lnTo>
                  <a:lnTo>
                    <a:pt x="4" y="58"/>
                  </a:lnTo>
                  <a:lnTo>
                    <a:pt x="6" y="60"/>
                  </a:lnTo>
                  <a:lnTo>
                    <a:pt x="8" y="62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3" y="70"/>
                  </a:lnTo>
                  <a:lnTo>
                    <a:pt x="15" y="72"/>
                  </a:lnTo>
                  <a:lnTo>
                    <a:pt x="19" y="74"/>
                  </a:lnTo>
                  <a:lnTo>
                    <a:pt x="21" y="76"/>
                  </a:lnTo>
                  <a:lnTo>
                    <a:pt x="23" y="78"/>
                  </a:lnTo>
                  <a:lnTo>
                    <a:pt x="25" y="78"/>
                  </a:lnTo>
                  <a:lnTo>
                    <a:pt x="29" y="80"/>
                  </a:lnTo>
                  <a:lnTo>
                    <a:pt x="31" y="80"/>
                  </a:lnTo>
                  <a:lnTo>
                    <a:pt x="33" y="80"/>
                  </a:lnTo>
                  <a:lnTo>
                    <a:pt x="35" y="80"/>
                  </a:lnTo>
                  <a:lnTo>
                    <a:pt x="39" y="81"/>
                  </a:lnTo>
                  <a:lnTo>
                    <a:pt x="41" y="81"/>
                  </a:lnTo>
                  <a:lnTo>
                    <a:pt x="45" y="81"/>
                  </a:lnTo>
                  <a:lnTo>
                    <a:pt x="47" y="80"/>
                  </a:lnTo>
                  <a:lnTo>
                    <a:pt x="49" y="80"/>
                  </a:lnTo>
                  <a:lnTo>
                    <a:pt x="52" y="80"/>
                  </a:lnTo>
                  <a:lnTo>
                    <a:pt x="54" y="80"/>
                  </a:lnTo>
                  <a:lnTo>
                    <a:pt x="56" y="78"/>
                  </a:lnTo>
                  <a:lnTo>
                    <a:pt x="58" y="78"/>
                  </a:lnTo>
                  <a:lnTo>
                    <a:pt x="62" y="76"/>
                  </a:lnTo>
                  <a:lnTo>
                    <a:pt x="64" y="74"/>
                  </a:lnTo>
                  <a:lnTo>
                    <a:pt x="66" y="72"/>
                  </a:lnTo>
                  <a:lnTo>
                    <a:pt x="68" y="70"/>
                  </a:lnTo>
                  <a:lnTo>
                    <a:pt x="70" y="70"/>
                  </a:lnTo>
                  <a:lnTo>
                    <a:pt x="72" y="68"/>
                  </a:lnTo>
                  <a:lnTo>
                    <a:pt x="74" y="66"/>
                  </a:lnTo>
                  <a:lnTo>
                    <a:pt x="76" y="62"/>
                  </a:lnTo>
                  <a:lnTo>
                    <a:pt x="76" y="60"/>
                  </a:lnTo>
                  <a:lnTo>
                    <a:pt x="78" y="58"/>
                  </a:lnTo>
                  <a:lnTo>
                    <a:pt x="80" y="56"/>
                  </a:lnTo>
                  <a:lnTo>
                    <a:pt x="80" y="52"/>
                  </a:lnTo>
                  <a:lnTo>
                    <a:pt x="80" y="50"/>
                  </a:lnTo>
                  <a:lnTo>
                    <a:pt x="82" y="48"/>
                  </a:lnTo>
                  <a:lnTo>
                    <a:pt x="82" y="46"/>
                  </a:lnTo>
                  <a:lnTo>
                    <a:pt x="82" y="4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78856" name="Freeform 8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794000" y="4959351"/>
              <a:ext cx="60325" cy="58738"/>
            </a:xfrm>
            <a:custGeom>
              <a:avLst/>
              <a:gdLst/>
              <a:ahLst/>
              <a:cxnLst>
                <a:cxn ang="0">
                  <a:pos x="38" y="20"/>
                </a:cxn>
                <a:cxn ang="0">
                  <a:pos x="38" y="17"/>
                </a:cxn>
                <a:cxn ang="0">
                  <a:pos x="38" y="15"/>
                </a:cxn>
                <a:cxn ang="0">
                  <a:pos x="37" y="12"/>
                </a:cxn>
                <a:cxn ang="0">
                  <a:pos x="36" y="11"/>
                </a:cxn>
                <a:cxn ang="0">
                  <a:pos x="35" y="8"/>
                </a:cxn>
                <a:cxn ang="0">
                  <a:pos x="33" y="6"/>
                </a:cxn>
                <a:cxn ang="0">
                  <a:pos x="31" y="4"/>
                </a:cxn>
                <a:cxn ang="0">
                  <a:pos x="30" y="3"/>
                </a:cxn>
                <a:cxn ang="0">
                  <a:pos x="27" y="2"/>
                </a:cxn>
                <a:cxn ang="0">
                  <a:pos x="25" y="1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4" y="1"/>
                </a:cxn>
                <a:cxn ang="0">
                  <a:pos x="11" y="2"/>
                </a:cxn>
                <a:cxn ang="0">
                  <a:pos x="9" y="3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2" y="11"/>
                </a:cxn>
                <a:cxn ang="0">
                  <a:pos x="1" y="12"/>
                </a:cxn>
                <a:cxn ang="0">
                  <a:pos x="1" y="15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1" y="22"/>
                </a:cxn>
                <a:cxn ang="0">
                  <a:pos x="1" y="24"/>
                </a:cxn>
                <a:cxn ang="0">
                  <a:pos x="2" y="27"/>
                </a:cxn>
                <a:cxn ang="0">
                  <a:pos x="4" y="28"/>
                </a:cxn>
                <a:cxn ang="0">
                  <a:pos x="6" y="31"/>
                </a:cxn>
                <a:cxn ang="0">
                  <a:pos x="6" y="32"/>
                </a:cxn>
                <a:cxn ang="0">
                  <a:pos x="9" y="34"/>
                </a:cxn>
                <a:cxn ang="0">
                  <a:pos x="11" y="36"/>
                </a:cxn>
                <a:cxn ang="0">
                  <a:pos x="14" y="37"/>
                </a:cxn>
                <a:cxn ang="0">
                  <a:pos x="15" y="37"/>
                </a:cxn>
                <a:cxn ang="0">
                  <a:pos x="18" y="37"/>
                </a:cxn>
                <a:cxn ang="0">
                  <a:pos x="21" y="37"/>
                </a:cxn>
                <a:cxn ang="0">
                  <a:pos x="23" y="37"/>
                </a:cxn>
                <a:cxn ang="0">
                  <a:pos x="25" y="37"/>
                </a:cxn>
                <a:cxn ang="0">
                  <a:pos x="27" y="36"/>
                </a:cxn>
                <a:cxn ang="0">
                  <a:pos x="30" y="34"/>
                </a:cxn>
                <a:cxn ang="0">
                  <a:pos x="31" y="32"/>
                </a:cxn>
                <a:cxn ang="0">
                  <a:pos x="33" y="31"/>
                </a:cxn>
                <a:cxn ang="0">
                  <a:pos x="35" y="28"/>
                </a:cxn>
                <a:cxn ang="0">
                  <a:pos x="36" y="27"/>
                </a:cxn>
                <a:cxn ang="0">
                  <a:pos x="37" y="24"/>
                </a:cxn>
                <a:cxn ang="0">
                  <a:pos x="38" y="22"/>
                </a:cxn>
                <a:cxn ang="0">
                  <a:pos x="38" y="20"/>
                </a:cxn>
              </a:cxnLst>
              <a:rect l="0" t="0" r="r" b="b"/>
              <a:pathLst>
                <a:path w="38" h="37">
                  <a:moveTo>
                    <a:pt x="38" y="20"/>
                  </a:move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7" y="14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6" y="11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34" y="7"/>
                  </a:lnTo>
                  <a:lnTo>
                    <a:pt x="33" y="6"/>
                  </a:lnTo>
                  <a:lnTo>
                    <a:pt x="32" y="5"/>
                  </a:lnTo>
                  <a:lnTo>
                    <a:pt x="31" y="4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5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3" y="28"/>
                  </a:lnTo>
                  <a:lnTo>
                    <a:pt x="4" y="28"/>
                  </a:lnTo>
                  <a:lnTo>
                    <a:pt x="5" y="30"/>
                  </a:lnTo>
                  <a:lnTo>
                    <a:pt x="6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33"/>
                  </a:lnTo>
                  <a:lnTo>
                    <a:pt x="9" y="34"/>
                  </a:lnTo>
                  <a:lnTo>
                    <a:pt x="10" y="35"/>
                  </a:lnTo>
                  <a:lnTo>
                    <a:pt x="11" y="36"/>
                  </a:lnTo>
                  <a:lnTo>
                    <a:pt x="12" y="36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6" y="37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2" y="37"/>
                  </a:lnTo>
                  <a:lnTo>
                    <a:pt x="23" y="37"/>
                  </a:lnTo>
                  <a:lnTo>
                    <a:pt x="24" y="37"/>
                  </a:lnTo>
                  <a:lnTo>
                    <a:pt x="25" y="37"/>
                  </a:lnTo>
                  <a:lnTo>
                    <a:pt x="26" y="36"/>
                  </a:lnTo>
                  <a:lnTo>
                    <a:pt x="27" y="36"/>
                  </a:lnTo>
                  <a:lnTo>
                    <a:pt x="29" y="35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1" y="32"/>
                  </a:lnTo>
                  <a:lnTo>
                    <a:pt x="32" y="32"/>
                  </a:lnTo>
                  <a:lnTo>
                    <a:pt x="33" y="31"/>
                  </a:lnTo>
                  <a:lnTo>
                    <a:pt x="34" y="30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7" y="23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78857" name="Freeform 9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794000" y="4959351"/>
              <a:ext cx="60325" cy="58738"/>
            </a:xfrm>
            <a:custGeom>
              <a:avLst/>
              <a:gdLst/>
              <a:ahLst/>
              <a:cxnLst>
                <a:cxn ang="0">
                  <a:pos x="82" y="41"/>
                </a:cxn>
                <a:cxn ang="0">
                  <a:pos x="82" y="35"/>
                </a:cxn>
                <a:cxn ang="0">
                  <a:pos x="80" y="31"/>
                </a:cxn>
                <a:cxn ang="0">
                  <a:pos x="80" y="25"/>
                </a:cxn>
                <a:cxn ang="0">
                  <a:pos x="76" y="19"/>
                </a:cxn>
                <a:cxn ang="0">
                  <a:pos x="74" y="15"/>
                </a:cxn>
                <a:cxn ang="0">
                  <a:pos x="70" y="11"/>
                </a:cxn>
                <a:cxn ang="0">
                  <a:pos x="66" y="7"/>
                </a:cxn>
                <a:cxn ang="0">
                  <a:pos x="62" y="6"/>
                </a:cxn>
                <a:cxn ang="0">
                  <a:pos x="56" y="4"/>
                </a:cxn>
                <a:cxn ang="0">
                  <a:pos x="52" y="2"/>
                </a:cxn>
                <a:cxn ang="0">
                  <a:pos x="47" y="0"/>
                </a:cxn>
                <a:cxn ang="0">
                  <a:pos x="41" y="0"/>
                </a:cxn>
                <a:cxn ang="0">
                  <a:pos x="35" y="0"/>
                </a:cxn>
                <a:cxn ang="0">
                  <a:pos x="31" y="2"/>
                </a:cxn>
                <a:cxn ang="0">
                  <a:pos x="25" y="4"/>
                </a:cxn>
                <a:cxn ang="0">
                  <a:pos x="21" y="6"/>
                </a:cxn>
                <a:cxn ang="0">
                  <a:pos x="15" y="7"/>
                </a:cxn>
                <a:cxn ang="0">
                  <a:pos x="12" y="11"/>
                </a:cxn>
                <a:cxn ang="0">
                  <a:pos x="10" y="15"/>
                </a:cxn>
                <a:cxn ang="0">
                  <a:pos x="6" y="19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2" y="35"/>
                </a:cxn>
                <a:cxn ang="0">
                  <a:pos x="0" y="41"/>
                </a:cxn>
                <a:cxn ang="0">
                  <a:pos x="2" y="46"/>
                </a:cxn>
                <a:cxn ang="0">
                  <a:pos x="2" y="50"/>
                </a:cxn>
                <a:cxn ang="0">
                  <a:pos x="4" y="56"/>
                </a:cxn>
                <a:cxn ang="0">
                  <a:pos x="6" y="60"/>
                </a:cxn>
                <a:cxn ang="0">
                  <a:pos x="10" y="66"/>
                </a:cxn>
                <a:cxn ang="0">
                  <a:pos x="12" y="70"/>
                </a:cxn>
                <a:cxn ang="0">
                  <a:pos x="15" y="72"/>
                </a:cxn>
                <a:cxn ang="0">
                  <a:pos x="21" y="76"/>
                </a:cxn>
                <a:cxn ang="0">
                  <a:pos x="25" y="78"/>
                </a:cxn>
                <a:cxn ang="0">
                  <a:pos x="31" y="80"/>
                </a:cxn>
                <a:cxn ang="0">
                  <a:pos x="35" y="80"/>
                </a:cxn>
                <a:cxn ang="0">
                  <a:pos x="41" y="81"/>
                </a:cxn>
                <a:cxn ang="0">
                  <a:pos x="47" y="80"/>
                </a:cxn>
                <a:cxn ang="0">
                  <a:pos x="52" y="80"/>
                </a:cxn>
                <a:cxn ang="0">
                  <a:pos x="56" y="78"/>
                </a:cxn>
                <a:cxn ang="0">
                  <a:pos x="62" y="76"/>
                </a:cxn>
                <a:cxn ang="0">
                  <a:pos x="66" y="72"/>
                </a:cxn>
                <a:cxn ang="0">
                  <a:pos x="70" y="70"/>
                </a:cxn>
                <a:cxn ang="0">
                  <a:pos x="74" y="66"/>
                </a:cxn>
                <a:cxn ang="0">
                  <a:pos x="76" y="60"/>
                </a:cxn>
                <a:cxn ang="0">
                  <a:pos x="80" y="56"/>
                </a:cxn>
                <a:cxn ang="0">
                  <a:pos x="80" y="50"/>
                </a:cxn>
                <a:cxn ang="0">
                  <a:pos x="82" y="46"/>
                </a:cxn>
              </a:cxnLst>
              <a:rect l="0" t="0" r="r" b="b"/>
              <a:pathLst>
                <a:path w="82" h="81">
                  <a:moveTo>
                    <a:pt x="82" y="43"/>
                  </a:moveTo>
                  <a:lnTo>
                    <a:pt x="82" y="41"/>
                  </a:lnTo>
                  <a:lnTo>
                    <a:pt x="82" y="37"/>
                  </a:lnTo>
                  <a:lnTo>
                    <a:pt x="82" y="35"/>
                  </a:lnTo>
                  <a:lnTo>
                    <a:pt x="82" y="33"/>
                  </a:lnTo>
                  <a:lnTo>
                    <a:pt x="80" y="31"/>
                  </a:lnTo>
                  <a:lnTo>
                    <a:pt x="80" y="27"/>
                  </a:lnTo>
                  <a:lnTo>
                    <a:pt x="80" y="25"/>
                  </a:lnTo>
                  <a:lnTo>
                    <a:pt x="78" y="23"/>
                  </a:lnTo>
                  <a:lnTo>
                    <a:pt x="76" y="19"/>
                  </a:lnTo>
                  <a:lnTo>
                    <a:pt x="76" y="17"/>
                  </a:lnTo>
                  <a:lnTo>
                    <a:pt x="74" y="15"/>
                  </a:lnTo>
                  <a:lnTo>
                    <a:pt x="72" y="13"/>
                  </a:lnTo>
                  <a:lnTo>
                    <a:pt x="70" y="11"/>
                  </a:lnTo>
                  <a:lnTo>
                    <a:pt x="68" y="9"/>
                  </a:lnTo>
                  <a:lnTo>
                    <a:pt x="66" y="7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5" y="4"/>
                  </a:lnTo>
                  <a:lnTo>
                    <a:pt x="23" y="4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5" y="7"/>
                  </a:lnTo>
                  <a:lnTo>
                    <a:pt x="13" y="9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0" y="15"/>
                  </a:lnTo>
                  <a:lnTo>
                    <a:pt x="8" y="17"/>
                  </a:lnTo>
                  <a:lnTo>
                    <a:pt x="6" y="19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4" y="56"/>
                  </a:lnTo>
                  <a:lnTo>
                    <a:pt x="4" y="58"/>
                  </a:lnTo>
                  <a:lnTo>
                    <a:pt x="6" y="60"/>
                  </a:lnTo>
                  <a:lnTo>
                    <a:pt x="8" y="62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3" y="70"/>
                  </a:lnTo>
                  <a:lnTo>
                    <a:pt x="15" y="72"/>
                  </a:lnTo>
                  <a:lnTo>
                    <a:pt x="19" y="74"/>
                  </a:lnTo>
                  <a:lnTo>
                    <a:pt x="21" y="76"/>
                  </a:lnTo>
                  <a:lnTo>
                    <a:pt x="23" y="78"/>
                  </a:lnTo>
                  <a:lnTo>
                    <a:pt x="25" y="78"/>
                  </a:lnTo>
                  <a:lnTo>
                    <a:pt x="29" y="80"/>
                  </a:lnTo>
                  <a:lnTo>
                    <a:pt x="31" y="80"/>
                  </a:lnTo>
                  <a:lnTo>
                    <a:pt x="33" y="80"/>
                  </a:lnTo>
                  <a:lnTo>
                    <a:pt x="35" y="80"/>
                  </a:lnTo>
                  <a:lnTo>
                    <a:pt x="39" y="81"/>
                  </a:lnTo>
                  <a:lnTo>
                    <a:pt x="41" y="81"/>
                  </a:lnTo>
                  <a:lnTo>
                    <a:pt x="45" y="81"/>
                  </a:lnTo>
                  <a:lnTo>
                    <a:pt x="47" y="80"/>
                  </a:lnTo>
                  <a:lnTo>
                    <a:pt x="49" y="80"/>
                  </a:lnTo>
                  <a:lnTo>
                    <a:pt x="52" y="80"/>
                  </a:lnTo>
                  <a:lnTo>
                    <a:pt x="54" y="80"/>
                  </a:lnTo>
                  <a:lnTo>
                    <a:pt x="56" y="78"/>
                  </a:lnTo>
                  <a:lnTo>
                    <a:pt x="58" y="78"/>
                  </a:lnTo>
                  <a:lnTo>
                    <a:pt x="62" y="76"/>
                  </a:lnTo>
                  <a:lnTo>
                    <a:pt x="64" y="74"/>
                  </a:lnTo>
                  <a:lnTo>
                    <a:pt x="66" y="72"/>
                  </a:lnTo>
                  <a:lnTo>
                    <a:pt x="68" y="70"/>
                  </a:lnTo>
                  <a:lnTo>
                    <a:pt x="70" y="70"/>
                  </a:lnTo>
                  <a:lnTo>
                    <a:pt x="72" y="68"/>
                  </a:lnTo>
                  <a:lnTo>
                    <a:pt x="74" y="66"/>
                  </a:lnTo>
                  <a:lnTo>
                    <a:pt x="76" y="62"/>
                  </a:lnTo>
                  <a:lnTo>
                    <a:pt x="76" y="60"/>
                  </a:lnTo>
                  <a:lnTo>
                    <a:pt x="78" y="58"/>
                  </a:lnTo>
                  <a:lnTo>
                    <a:pt x="80" y="56"/>
                  </a:lnTo>
                  <a:lnTo>
                    <a:pt x="80" y="52"/>
                  </a:lnTo>
                  <a:lnTo>
                    <a:pt x="80" y="50"/>
                  </a:lnTo>
                  <a:lnTo>
                    <a:pt x="82" y="48"/>
                  </a:lnTo>
                  <a:lnTo>
                    <a:pt x="82" y="46"/>
                  </a:lnTo>
                  <a:lnTo>
                    <a:pt x="82" y="4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78858" name="Line 10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2824163" y="4972051"/>
              <a:ext cx="23813" cy="174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78861" name="Freeform 13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794000" y="4959351"/>
              <a:ext cx="60325" cy="58738"/>
            </a:xfrm>
            <a:custGeom>
              <a:avLst/>
              <a:gdLst/>
              <a:ahLst/>
              <a:cxnLst>
                <a:cxn ang="0">
                  <a:pos x="82" y="37"/>
                </a:cxn>
                <a:cxn ang="0">
                  <a:pos x="82" y="33"/>
                </a:cxn>
                <a:cxn ang="0">
                  <a:pos x="80" y="27"/>
                </a:cxn>
                <a:cxn ang="0">
                  <a:pos x="78" y="23"/>
                </a:cxn>
                <a:cxn ang="0">
                  <a:pos x="76" y="17"/>
                </a:cxn>
                <a:cxn ang="0">
                  <a:pos x="72" y="13"/>
                </a:cxn>
                <a:cxn ang="0">
                  <a:pos x="68" y="9"/>
                </a:cxn>
                <a:cxn ang="0">
                  <a:pos x="64" y="6"/>
                </a:cxn>
                <a:cxn ang="0">
                  <a:pos x="58" y="4"/>
                </a:cxn>
                <a:cxn ang="0">
                  <a:pos x="54" y="2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9" y="2"/>
                </a:cxn>
                <a:cxn ang="0">
                  <a:pos x="23" y="4"/>
                </a:cxn>
                <a:cxn ang="0">
                  <a:pos x="19" y="6"/>
                </a:cxn>
                <a:cxn ang="0">
                  <a:pos x="13" y="9"/>
                </a:cxn>
                <a:cxn ang="0">
                  <a:pos x="12" y="13"/>
                </a:cxn>
                <a:cxn ang="0">
                  <a:pos x="8" y="17"/>
                </a:cxn>
                <a:cxn ang="0">
                  <a:pos x="6" y="23"/>
                </a:cxn>
                <a:cxn ang="0">
                  <a:pos x="2" y="27"/>
                </a:cxn>
                <a:cxn ang="0">
                  <a:pos x="2" y="33"/>
                </a:cxn>
                <a:cxn ang="0">
                  <a:pos x="0" y="37"/>
                </a:cxn>
                <a:cxn ang="0">
                  <a:pos x="0" y="43"/>
                </a:cxn>
                <a:cxn ang="0">
                  <a:pos x="2" y="48"/>
                </a:cxn>
                <a:cxn ang="0">
                  <a:pos x="2" y="52"/>
                </a:cxn>
                <a:cxn ang="0">
                  <a:pos x="6" y="58"/>
                </a:cxn>
                <a:cxn ang="0">
                  <a:pos x="8" y="62"/>
                </a:cxn>
                <a:cxn ang="0">
                  <a:pos x="12" y="66"/>
                </a:cxn>
                <a:cxn ang="0">
                  <a:pos x="13" y="70"/>
                </a:cxn>
                <a:cxn ang="0">
                  <a:pos x="19" y="74"/>
                </a:cxn>
                <a:cxn ang="0">
                  <a:pos x="23" y="76"/>
                </a:cxn>
                <a:cxn ang="0">
                  <a:pos x="29" y="80"/>
                </a:cxn>
                <a:cxn ang="0">
                  <a:pos x="33" y="80"/>
                </a:cxn>
                <a:cxn ang="0">
                  <a:pos x="39" y="81"/>
                </a:cxn>
                <a:cxn ang="0">
                  <a:pos x="45" y="81"/>
                </a:cxn>
                <a:cxn ang="0">
                  <a:pos x="49" y="80"/>
                </a:cxn>
                <a:cxn ang="0">
                  <a:pos x="54" y="80"/>
                </a:cxn>
                <a:cxn ang="0">
                  <a:pos x="58" y="76"/>
                </a:cxn>
                <a:cxn ang="0">
                  <a:pos x="64" y="74"/>
                </a:cxn>
                <a:cxn ang="0">
                  <a:pos x="68" y="70"/>
                </a:cxn>
                <a:cxn ang="0">
                  <a:pos x="72" y="66"/>
                </a:cxn>
                <a:cxn ang="0">
                  <a:pos x="76" y="62"/>
                </a:cxn>
                <a:cxn ang="0">
                  <a:pos x="78" y="58"/>
                </a:cxn>
                <a:cxn ang="0">
                  <a:pos x="80" y="52"/>
                </a:cxn>
                <a:cxn ang="0">
                  <a:pos x="82" y="48"/>
                </a:cxn>
                <a:cxn ang="0">
                  <a:pos x="82" y="43"/>
                </a:cxn>
              </a:cxnLst>
              <a:rect l="0" t="0" r="r" b="b"/>
              <a:pathLst>
                <a:path w="82" h="81">
                  <a:moveTo>
                    <a:pt x="82" y="41"/>
                  </a:moveTo>
                  <a:lnTo>
                    <a:pt x="82" y="37"/>
                  </a:lnTo>
                  <a:lnTo>
                    <a:pt x="82" y="35"/>
                  </a:lnTo>
                  <a:lnTo>
                    <a:pt x="82" y="33"/>
                  </a:lnTo>
                  <a:lnTo>
                    <a:pt x="80" y="29"/>
                  </a:lnTo>
                  <a:lnTo>
                    <a:pt x="80" y="27"/>
                  </a:lnTo>
                  <a:lnTo>
                    <a:pt x="80" y="25"/>
                  </a:lnTo>
                  <a:lnTo>
                    <a:pt x="78" y="23"/>
                  </a:lnTo>
                  <a:lnTo>
                    <a:pt x="76" y="19"/>
                  </a:lnTo>
                  <a:lnTo>
                    <a:pt x="76" y="17"/>
                  </a:lnTo>
                  <a:lnTo>
                    <a:pt x="74" y="15"/>
                  </a:lnTo>
                  <a:lnTo>
                    <a:pt x="72" y="13"/>
                  </a:lnTo>
                  <a:lnTo>
                    <a:pt x="70" y="11"/>
                  </a:lnTo>
                  <a:lnTo>
                    <a:pt x="68" y="9"/>
                  </a:lnTo>
                  <a:lnTo>
                    <a:pt x="66" y="7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58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5" y="2"/>
                  </a:lnTo>
                  <a:lnTo>
                    <a:pt x="23" y="4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5" y="7"/>
                  </a:lnTo>
                  <a:lnTo>
                    <a:pt x="13" y="9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0" y="15"/>
                  </a:lnTo>
                  <a:lnTo>
                    <a:pt x="8" y="17"/>
                  </a:lnTo>
                  <a:lnTo>
                    <a:pt x="6" y="19"/>
                  </a:lnTo>
                  <a:lnTo>
                    <a:pt x="6" y="23"/>
                  </a:lnTo>
                  <a:lnTo>
                    <a:pt x="4" y="25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4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8" y="62"/>
                  </a:lnTo>
                  <a:lnTo>
                    <a:pt x="10" y="66"/>
                  </a:lnTo>
                  <a:lnTo>
                    <a:pt x="12" y="66"/>
                  </a:lnTo>
                  <a:lnTo>
                    <a:pt x="12" y="70"/>
                  </a:lnTo>
                  <a:lnTo>
                    <a:pt x="13" y="70"/>
                  </a:lnTo>
                  <a:lnTo>
                    <a:pt x="15" y="72"/>
                  </a:lnTo>
                  <a:lnTo>
                    <a:pt x="19" y="74"/>
                  </a:lnTo>
                  <a:lnTo>
                    <a:pt x="21" y="76"/>
                  </a:lnTo>
                  <a:lnTo>
                    <a:pt x="23" y="76"/>
                  </a:lnTo>
                  <a:lnTo>
                    <a:pt x="25" y="78"/>
                  </a:lnTo>
                  <a:lnTo>
                    <a:pt x="29" y="80"/>
                  </a:lnTo>
                  <a:lnTo>
                    <a:pt x="31" y="80"/>
                  </a:lnTo>
                  <a:lnTo>
                    <a:pt x="33" y="80"/>
                  </a:lnTo>
                  <a:lnTo>
                    <a:pt x="35" y="80"/>
                  </a:lnTo>
                  <a:lnTo>
                    <a:pt x="39" y="81"/>
                  </a:lnTo>
                  <a:lnTo>
                    <a:pt x="41" y="81"/>
                  </a:lnTo>
                  <a:lnTo>
                    <a:pt x="45" y="81"/>
                  </a:lnTo>
                  <a:lnTo>
                    <a:pt x="47" y="80"/>
                  </a:lnTo>
                  <a:lnTo>
                    <a:pt x="49" y="80"/>
                  </a:lnTo>
                  <a:lnTo>
                    <a:pt x="52" y="80"/>
                  </a:lnTo>
                  <a:lnTo>
                    <a:pt x="54" y="80"/>
                  </a:lnTo>
                  <a:lnTo>
                    <a:pt x="56" y="78"/>
                  </a:lnTo>
                  <a:lnTo>
                    <a:pt x="58" y="76"/>
                  </a:lnTo>
                  <a:lnTo>
                    <a:pt x="62" y="76"/>
                  </a:lnTo>
                  <a:lnTo>
                    <a:pt x="64" y="74"/>
                  </a:lnTo>
                  <a:lnTo>
                    <a:pt x="66" y="72"/>
                  </a:lnTo>
                  <a:lnTo>
                    <a:pt x="68" y="70"/>
                  </a:lnTo>
                  <a:lnTo>
                    <a:pt x="70" y="70"/>
                  </a:lnTo>
                  <a:lnTo>
                    <a:pt x="72" y="66"/>
                  </a:lnTo>
                  <a:lnTo>
                    <a:pt x="74" y="66"/>
                  </a:lnTo>
                  <a:lnTo>
                    <a:pt x="76" y="62"/>
                  </a:lnTo>
                  <a:lnTo>
                    <a:pt x="76" y="60"/>
                  </a:lnTo>
                  <a:lnTo>
                    <a:pt x="78" y="58"/>
                  </a:lnTo>
                  <a:lnTo>
                    <a:pt x="80" y="56"/>
                  </a:lnTo>
                  <a:lnTo>
                    <a:pt x="80" y="52"/>
                  </a:lnTo>
                  <a:lnTo>
                    <a:pt x="80" y="50"/>
                  </a:lnTo>
                  <a:lnTo>
                    <a:pt x="82" y="48"/>
                  </a:lnTo>
                  <a:lnTo>
                    <a:pt x="82" y="46"/>
                  </a:lnTo>
                  <a:lnTo>
                    <a:pt x="82" y="43"/>
                  </a:lnTo>
                  <a:lnTo>
                    <a:pt x="82" y="4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78862" name="Freeform 14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5697538" y="5110163"/>
              <a:ext cx="58738" cy="60325"/>
            </a:xfrm>
            <a:custGeom>
              <a:avLst/>
              <a:gdLst/>
              <a:ahLst/>
              <a:cxnLst>
                <a:cxn ang="0">
                  <a:pos x="37" y="21"/>
                </a:cxn>
                <a:cxn ang="0">
                  <a:pos x="37" y="18"/>
                </a:cxn>
                <a:cxn ang="0">
                  <a:pos x="37" y="15"/>
                </a:cxn>
                <a:cxn ang="0">
                  <a:pos x="36" y="13"/>
                </a:cxn>
                <a:cxn ang="0">
                  <a:pos x="35" y="11"/>
                </a:cxn>
                <a:cxn ang="0">
                  <a:pos x="34" y="9"/>
                </a:cxn>
                <a:cxn ang="0">
                  <a:pos x="32" y="7"/>
                </a:cxn>
                <a:cxn ang="0">
                  <a:pos x="31" y="6"/>
                </a:cxn>
                <a:cxn ang="0">
                  <a:pos x="29" y="4"/>
                </a:cxn>
                <a:cxn ang="0">
                  <a:pos x="26" y="2"/>
                </a:cxn>
                <a:cxn ang="0">
                  <a:pos x="25" y="1"/>
                </a:cxn>
                <a:cxn ang="0">
                  <a:pos x="22" y="1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2" y="1"/>
                </a:cxn>
                <a:cxn ang="0">
                  <a:pos x="10" y="2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0" y="18"/>
                </a:cxn>
                <a:cxn ang="0">
                  <a:pos x="0" y="21"/>
                </a:cxn>
                <a:cxn ang="0">
                  <a:pos x="0" y="23"/>
                </a:cxn>
                <a:cxn ang="0">
                  <a:pos x="0" y="25"/>
                </a:cxn>
                <a:cxn ang="0">
                  <a:pos x="1" y="27"/>
                </a:cxn>
                <a:cxn ang="0">
                  <a:pos x="2" y="29"/>
                </a:cxn>
                <a:cxn ang="0">
                  <a:pos x="4" y="31"/>
                </a:cxn>
                <a:cxn ang="0">
                  <a:pos x="6" y="33"/>
                </a:cxn>
                <a:cxn ang="0">
                  <a:pos x="8" y="35"/>
                </a:cxn>
                <a:cxn ang="0">
                  <a:pos x="10" y="36"/>
                </a:cxn>
                <a:cxn ang="0">
                  <a:pos x="12" y="37"/>
                </a:cxn>
                <a:cxn ang="0">
                  <a:pos x="15" y="38"/>
                </a:cxn>
                <a:cxn ang="0">
                  <a:pos x="17" y="38"/>
                </a:cxn>
                <a:cxn ang="0">
                  <a:pos x="19" y="38"/>
                </a:cxn>
                <a:cxn ang="0">
                  <a:pos x="22" y="38"/>
                </a:cxn>
                <a:cxn ang="0">
                  <a:pos x="25" y="37"/>
                </a:cxn>
                <a:cxn ang="0">
                  <a:pos x="26" y="36"/>
                </a:cxn>
                <a:cxn ang="0">
                  <a:pos x="29" y="35"/>
                </a:cxn>
                <a:cxn ang="0">
                  <a:pos x="31" y="33"/>
                </a:cxn>
                <a:cxn ang="0">
                  <a:pos x="32" y="31"/>
                </a:cxn>
                <a:cxn ang="0">
                  <a:pos x="34" y="29"/>
                </a:cxn>
                <a:cxn ang="0">
                  <a:pos x="35" y="27"/>
                </a:cxn>
                <a:cxn ang="0">
                  <a:pos x="36" y="25"/>
                </a:cxn>
                <a:cxn ang="0">
                  <a:pos x="37" y="23"/>
                </a:cxn>
                <a:cxn ang="0">
                  <a:pos x="37" y="21"/>
                </a:cxn>
              </a:cxnLst>
              <a:rect l="0" t="0" r="r" b="b"/>
              <a:pathLst>
                <a:path w="37" h="38">
                  <a:moveTo>
                    <a:pt x="37" y="21"/>
                  </a:moveTo>
                  <a:lnTo>
                    <a:pt x="37" y="21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5" y="11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30" y="5"/>
                  </a:lnTo>
                  <a:lnTo>
                    <a:pt x="29" y="4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2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4" y="37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6" y="36"/>
                  </a:lnTo>
                  <a:lnTo>
                    <a:pt x="28" y="35"/>
                  </a:lnTo>
                  <a:lnTo>
                    <a:pt x="29" y="35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2" y="32"/>
                  </a:lnTo>
                  <a:lnTo>
                    <a:pt x="32" y="31"/>
                  </a:lnTo>
                  <a:lnTo>
                    <a:pt x="33" y="30"/>
                  </a:lnTo>
                  <a:lnTo>
                    <a:pt x="34" y="29"/>
                  </a:lnTo>
                  <a:lnTo>
                    <a:pt x="34" y="28"/>
                  </a:lnTo>
                  <a:lnTo>
                    <a:pt x="35" y="27"/>
                  </a:lnTo>
                  <a:lnTo>
                    <a:pt x="36" y="26"/>
                  </a:lnTo>
                  <a:lnTo>
                    <a:pt x="36" y="25"/>
                  </a:lnTo>
                  <a:lnTo>
                    <a:pt x="37" y="24"/>
                  </a:lnTo>
                  <a:lnTo>
                    <a:pt x="37" y="23"/>
                  </a:lnTo>
                  <a:lnTo>
                    <a:pt x="37" y="22"/>
                  </a:lnTo>
                  <a:lnTo>
                    <a:pt x="37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78863" name="Freeform 15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5697538" y="5110163"/>
              <a:ext cx="58738" cy="60325"/>
            </a:xfrm>
            <a:custGeom>
              <a:avLst/>
              <a:gdLst/>
              <a:ahLst/>
              <a:cxnLst>
                <a:cxn ang="0">
                  <a:pos x="82" y="41"/>
                </a:cxn>
                <a:cxn ang="0">
                  <a:pos x="82" y="35"/>
                </a:cxn>
                <a:cxn ang="0">
                  <a:pos x="82" y="31"/>
                </a:cxn>
                <a:cxn ang="0">
                  <a:pos x="80" y="25"/>
                </a:cxn>
                <a:cxn ang="0">
                  <a:pos x="76" y="22"/>
                </a:cxn>
                <a:cxn ang="0">
                  <a:pos x="74" y="16"/>
                </a:cxn>
                <a:cxn ang="0">
                  <a:pos x="70" y="12"/>
                </a:cxn>
                <a:cxn ang="0">
                  <a:pos x="66" y="10"/>
                </a:cxn>
                <a:cxn ang="0">
                  <a:pos x="63" y="6"/>
                </a:cxn>
                <a:cxn ang="0">
                  <a:pos x="57" y="4"/>
                </a:cxn>
                <a:cxn ang="0">
                  <a:pos x="53" y="2"/>
                </a:cxn>
                <a:cxn ang="0">
                  <a:pos x="47" y="2"/>
                </a:cxn>
                <a:cxn ang="0">
                  <a:pos x="41" y="0"/>
                </a:cxn>
                <a:cxn ang="0">
                  <a:pos x="35" y="2"/>
                </a:cxn>
                <a:cxn ang="0">
                  <a:pos x="29" y="2"/>
                </a:cxn>
                <a:cxn ang="0">
                  <a:pos x="26" y="4"/>
                </a:cxn>
                <a:cxn ang="0">
                  <a:pos x="20" y="6"/>
                </a:cxn>
                <a:cxn ang="0">
                  <a:pos x="16" y="10"/>
                </a:cxn>
                <a:cxn ang="0">
                  <a:pos x="12" y="12"/>
                </a:cxn>
                <a:cxn ang="0">
                  <a:pos x="8" y="16"/>
                </a:cxn>
                <a:cxn ang="0">
                  <a:pos x="6" y="22"/>
                </a:cxn>
                <a:cxn ang="0">
                  <a:pos x="2" y="25"/>
                </a:cxn>
                <a:cxn ang="0">
                  <a:pos x="0" y="31"/>
                </a:cxn>
                <a:cxn ang="0">
                  <a:pos x="0" y="35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0" y="53"/>
                </a:cxn>
                <a:cxn ang="0">
                  <a:pos x="2" y="57"/>
                </a:cxn>
                <a:cxn ang="0">
                  <a:pos x="6" y="62"/>
                </a:cxn>
                <a:cxn ang="0">
                  <a:pos x="8" y="66"/>
                </a:cxn>
                <a:cxn ang="0">
                  <a:pos x="12" y="70"/>
                </a:cxn>
                <a:cxn ang="0">
                  <a:pos x="16" y="74"/>
                </a:cxn>
                <a:cxn ang="0">
                  <a:pos x="20" y="76"/>
                </a:cxn>
                <a:cxn ang="0">
                  <a:pos x="26" y="80"/>
                </a:cxn>
                <a:cxn ang="0">
                  <a:pos x="29" y="80"/>
                </a:cxn>
                <a:cxn ang="0">
                  <a:pos x="35" y="82"/>
                </a:cxn>
                <a:cxn ang="0">
                  <a:pos x="41" y="82"/>
                </a:cxn>
                <a:cxn ang="0">
                  <a:pos x="47" y="82"/>
                </a:cxn>
                <a:cxn ang="0">
                  <a:pos x="53" y="80"/>
                </a:cxn>
                <a:cxn ang="0">
                  <a:pos x="57" y="80"/>
                </a:cxn>
                <a:cxn ang="0">
                  <a:pos x="63" y="76"/>
                </a:cxn>
                <a:cxn ang="0">
                  <a:pos x="66" y="74"/>
                </a:cxn>
                <a:cxn ang="0">
                  <a:pos x="70" y="70"/>
                </a:cxn>
                <a:cxn ang="0">
                  <a:pos x="74" y="66"/>
                </a:cxn>
                <a:cxn ang="0">
                  <a:pos x="76" y="62"/>
                </a:cxn>
                <a:cxn ang="0">
                  <a:pos x="80" y="57"/>
                </a:cxn>
                <a:cxn ang="0">
                  <a:pos x="82" y="53"/>
                </a:cxn>
                <a:cxn ang="0">
                  <a:pos x="82" y="47"/>
                </a:cxn>
              </a:cxnLst>
              <a:rect l="0" t="0" r="r" b="b"/>
              <a:pathLst>
                <a:path w="82" h="82">
                  <a:moveTo>
                    <a:pt x="82" y="45"/>
                  </a:moveTo>
                  <a:lnTo>
                    <a:pt x="82" y="41"/>
                  </a:lnTo>
                  <a:lnTo>
                    <a:pt x="82" y="39"/>
                  </a:lnTo>
                  <a:lnTo>
                    <a:pt x="82" y="35"/>
                  </a:lnTo>
                  <a:lnTo>
                    <a:pt x="82" y="33"/>
                  </a:lnTo>
                  <a:lnTo>
                    <a:pt x="82" y="31"/>
                  </a:lnTo>
                  <a:lnTo>
                    <a:pt x="80" y="29"/>
                  </a:lnTo>
                  <a:lnTo>
                    <a:pt x="80" y="25"/>
                  </a:lnTo>
                  <a:lnTo>
                    <a:pt x="78" y="23"/>
                  </a:lnTo>
                  <a:lnTo>
                    <a:pt x="76" y="22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0" y="12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4" y="8"/>
                  </a:lnTo>
                  <a:lnTo>
                    <a:pt x="63" y="6"/>
                  </a:lnTo>
                  <a:lnTo>
                    <a:pt x="59" y="4"/>
                  </a:lnTo>
                  <a:lnTo>
                    <a:pt x="57" y="4"/>
                  </a:lnTo>
                  <a:lnTo>
                    <a:pt x="55" y="2"/>
                  </a:lnTo>
                  <a:lnTo>
                    <a:pt x="53" y="2"/>
                  </a:lnTo>
                  <a:lnTo>
                    <a:pt x="49" y="2"/>
                  </a:lnTo>
                  <a:lnTo>
                    <a:pt x="47" y="2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4" y="23"/>
                  </a:lnTo>
                  <a:lnTo>
                    <a:pt x="2" y="25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7"/>
                  </a:lnTo>
                  <a:lnTo>
                    <a:pt x="4" y="59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8" y="66"/>
                  </a:lnTo>
                  <a:lnTo>
                    <a:pt x="10" y="68"/>
                  </a:lnTo>
                  <a:lnTo>
                    <a:pt x="12" y="70"/>
                  </a:lnTo>
                  <a:lnTo>
                    <a:pt x="14" y="72"/>
                  </a:lnTo>
                  <a:lnTo>
                    <a:pt x="16" y="74"/>
                  </a:lnTo>
                  <a:lnTo>
                    <a:pt x="18" y="76"/>
                  </a:lnTo>
                  <a:lnTo>
                    <a:pt x="20" y="76"/>
                  </a:lnTo>
                  <a:lnTo>
                    <a:pt x="24" y="78"/>
                  </a:lnTo>
                  <a:lnTo>
                    <a:pt x="26" y="80"/>
                  </a:lnTo>
                  <a:lnTo>
                    <a:pt x="27" y="80"/>
                  </a:lnTo>
                  <a:lnTo>
                    <a:pt x="29" y="80"/>
                  </a:lnTo>
                  <a:lnTo>
                    <a:pt x="33" y="82"/>
                  </a:lnTo>
                  <a:lnTo>
                    <a:pt x="35" y="82"/>
                  </a:lnTo>
                  <a:lnTo>
                    <a:pt x="39" y="82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7" y="82"/>
                  </a:lnTo>
                  <a:lnTo>
                    <a:pt x="49" y="82"/>
                  </a:lnTo>
                  <a:lnTo>
                    <a:pt x="53" y="80"/>
                  </a:lnTo>
                  <a:lnTo>
                    <a:pt x="55" y="80"/>
                  </a:lnTo>
                  <a:lnTo>
                    <a:pt x="57" y="80"/>
                  </a:lnTo>
                  <a:lnTo>
                    <a:pt x="59" y="78"/>
                  </a:lnTo>
                  <a:lnTo>
                    <a:pt x="63" y="76"/>
                  </a:lnTo>
                  <a:lnTo>
                    <a:pt x="64" y="76"/>
                  </a:lnTo>
                  <a:lnTo>
                    <a:pt x="66" y="74"/>
                  </a:lnTo>
                  <a:lnTo>
                    <a:pt x="68" y="72"/>
                  </a:lnTo>
                  <a:lnTo>
                    <a:pt x="70" y="70"/>
                  </a:lnTo>
                  <a:lnTo>
                    <a:pt x="72" y="68"/>
                  </a:lnTo>
                  <a:lnTo>
                    <a:pt x="74" y="66"/>
                  </a:lnTo>
                  <a:lnTo>
                    <a:pt x="76" y="64"/>
                  </a:lnTo>
                  <a:lnTo>
                    <a:pt x="76" y="62"/>
                  </a:lnTo>
                  <a:lnTo>
                    <a:pt x="78" y="59"/>
                  </a:lnTo>
                  <a:lnTo>
                    <a:pt x="80" y="57"/>
                  </a:lnTo>
                  <a:lnTo>
                    <a:pt x="80" y="55"/>
                  </a:lnTo>
                  <a:lnTo>
                    <a:pt x="82" y="53"/>
                  </a:lnTo>
                  <a:lnTo>
                    <a:pt x="82" y="49"/>
                  </a:lnTo>
                  <a:lnTo>
                    <a:pt x="82" y="47"/>
                  </a:lnTo>
                  <a:lnTo>
                    <a:pt x="82" y="4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78864" name="Freeform 16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697538" y="5110163"/>
              <a:ext cx="58738" cy="60325"/>
            </a:xfrm>
            <a:custGeom>
              <a:avLst/>
              <a:gdLst/>
              <a:ahLst/>
              <a:cxnLst>
                <a:cxn ang="0">
                  <a:pos x="82" y="41"/>
                </a:cxn>
                <a:cxn ang="0">
                  <a:pos x="82" y="35"/>
                </a:cxn>
                <a:cxn ang="0">
                  <a:pos x="82" y="31"/>
                </a:cxn>
                <a:cxn ang="0">
                  <a:pos x="80" y="25"/>
                </a:cxn>
                <a:cxn ang="0">
                  <a:pos x="76" y="22"/>
                </a:cxn>
                <a:cxn ang="0">
                  <a:pos x="74" y="16"/>
                </a:cxn>
                <a:cxn ang="0">
                  <a:pos x="70" y="12"/>
                </a:cxn>
                <a:cxn ang="0">
                  <a:pos x="66" y="10"/>
                </a:cxn>
                <a:cxn ang="0">
                  <a:pos x="63" y="6"/>
                </a:cxn>
                <a:cxn ang="0">
                  <a:pos x="57" y="4"/>
                </a:cxn>
                <a:cxn ang="0">
                  <a:pos x="53" y="2"/>
                </a:cxn>
                <a:cxn ang="0">
                  <a:pos x="47" y="2"/>
                </a:cxn>
                <a:cxn ang="0">
                  <a:pos x="41" y="0"/>
                </a:cxn>
                <a:cxn ang="0">
                  <a:pos x="35" y="2"/>
                </a:cxn>
                <a:cxn ang="0">
                  <a:pos x="29" y="2"/>
                </a:cxn>
                <a:cxn ang="0">
                  <a:pos x="26" y="4"/>
                </a:cxn>
                <a:cxn ang="0">
                  <a:pos x="20" y="6"/>
                </a:cxn>
                <a:cxn ang="0">
                  <a:pos x="16" y="10"/>
                </a:cxn>
                <a:cxn ang="0">
                  <a:pos x="12" y="12"/>
                </a:cxn>
                <a:cxn ang="0">
                  <a:pos x="8" y="16"/>
                </a:cxn>
                <a:cxn ang="0">
                  <a:pos x="6" y="22"/>
                </a:cxn>
                <a:cxn ang="0">
                  <a:pos x="2" y="25"/>
                </a:cxn>
                <a:cxn ang="0">
                  <a:pos x="0" y="31"/>
                </a:cxn>
                <a:cxn ang="0">
                  <a:pos x="0" y="35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0" y="53"/>
                </a:cxn>
                <a:cxn ang="0">
                  <a:pos x="2" y="57"/>
                </a:cxn>
                <a:cxn ang="0">
                  <a:pos x="6" y="62"/>
                </a:cxn>
                <a:cxn ang="0">
                  <a:pos x="8" y="66"/>
                </a:cxn>
                <a:cxn ang="0">
                  <a:pos x="12" y="70"/>
                </a:cxn>
                <a:cxn ang="0">
                  <a:pos x="16" y="74"/>
                </a:cxn>
                <a:cxn ang="0">
                  <a:pos x="20" y="76"/>
                </a:cxn>
                <a:cxn ang="0">
                  <a:pos x="26" y="80"/>
                </a:cxn>
                <a:cxn ang="0">
                  <a:pos x="29" y="80"/>
                </a:cxn>
                <a:cxn ang="0">
                  <a:pos x="35" y="82"/>
                </a:cxn>
                <a:cxn ang="0">
                  <a:pos x="41" y="82"/>
                </a:cxn>
                <a:cxn ang="0">
                  <a:pos x="47" y="82"/>
                </a:cxn>
                <a:cxn ang="0">
                  <a:pos x="53" y="80"/>
                </a:cxn>
                <a:cxn ang="0">
                  <a:pos x="57" y="80"/>
                </a:cxn>
                <a:cxn ang="0">
                  <a:pos x="63" y="76"/>
                </a:cxn>
                <a:cxn ang="0">
                  <a:pos x="66" y="74"/>
                </a:cxn>
                <a:cxn ang="0">
                  <a:pos x="70" y="70"/>
                </a:cxn>
                <a:cxn ang="0">
                  <a:pos x="74" y="66"/>
                </a:cxn>
                <a:cxn ang="0">
                  <a:pos x="76" y="62"/>
                </a:cxn>
                <a:cxn ang="0">
                  <a:pos x="80" y="57"/>
                </a:cxn>
                <a:cxn ang="0">
                  <a:pos x="82" y="53"/>
                </a:cxn>
                <a:cxn ang="0">
                  <a:pos x="82" y="47"/>
                </a:cxn>
              </a:cxnLst>
              <a:rect l="0" t="0" r="r" b="b"/>
              <a:pathLst>
                <a:path w="82" h="82">
                  <a:moveTo>
                    <a:pt x="82" y="45"/>
                  </a:moveTo>
                  <a:lnTo>
                    <a:pt x="82" y="41"/>
                  </a:lnTo>
                  <a:lnTo>
                    <a:pt x="82" y="39"/>
                  </a:lnTo>
                  <a:lnTo>
                    <a:pt x="82" y="35"/>
                  </a:lnTo>
                  <a:lnTo>
                    <a:pt x="82" y="33"/>
                  </a:lnTo>
                  <a:lnTo>
                    <a:pt x="82" y="31"/>
                  </a:lnTo>
                  <a:lnTo>
                    <a:pt x="80" y="29"/>
                  </a:lnTo>
                  <a:lnTo>
                    <a:pt x="80" y="25"/>
                  </a:lnTo>
                  <a:lnTo>
                    <a:pt x="78" y="23"/>
                  </a:lnTo>
                  <a:lnTo>
                    <a:pt x="76" y="22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0" y="12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4" y="8"/>
                  </a:lnTo>
                  <a:lnTo>
                    <a:pt x="63" y="6"/>
                  </a:lnTo>
                  <a:lnTo>
                    <a:pt x="59" y="4"/>
                  </a:lnTo>
                  <a:lnTo>
                    <a:pt x="57" y="4"/>
                  </a:lnTo>
                  <a:lnTo>
                    <a:pt x="55" y="2"/>
                  </a:lnTo>
                  <a:lnTo>
                    <a:pt x="53" y="2"/>
                  </a:lnTo>
                  <a:lnTo>
                    <a:pt x="49" y="2"/>
                  </a:lnTo>
                  <a:lnTo>
                    <a:pt x="47" y="2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4" y="23"/>
                  </a:lnTo>
                  <a:lnTo>
                    <a:pt x="2" y="25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7"/>
                  </a:lnTo>
                  <a:lnTo>
                    <a:pt x="4" y="59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8" y="66"/>
                  </a:lnTo>
                  <a:lnTo>
                    <a:pt x="10" y="68"/>
                  </a:lnTo>
                  <a:lnTo>
                    <a:pt x="12" y="70"/>
                  </a:lnTo>
                  <a:lnTo>
                    <a:pt x="14" y="72"/>
                  </a:lnTo>
                  <a:lnTo>
                    <a:pt x="16" y="74"/>
                  </a:lnTo>
                  <a:lnTo>
                    <a:pt x="18" y="76"/>
                  </a:lnTo>
                  <a:lnTo>
                    <a:pt x="20" y="76"/>
                  </a:lnTo>
                  <a:lnTo>
                    <a:pt x="24" y="78"/>
                  </a:lnTo>
                  <a:lnTo>
                    <a:pt x="26" y="80"/>
                  </a:lnTo>
                  <a:lnTo>
                    <a:pt x="27" y="80"/>
                  </a:lnTo>
                  <a:lnTo>
                    <a:pt x="29" y="80"/>
                  </a:lnTo>
                  <a:lnTo>
                    <a:pt x="33" y="82"/>
                  </a:lnTo>
                  <a:lnTo>
                    <a:pt x="35" y="82"/>
                  </a:lnTo>
                  <a:lnTo>
                    <a:pt x="39" y="82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7" y="82"/>
                  </a:lnTo>
                  <a:lnTo>
                    <a:pt x="49" y="82"/>
                  </a:lnTo>
                  <a:lnTo>
                    <a:pt x="53" y="80"/>
                  </a:lnTo>
                  <a:lnTo>
                    <a:pt x="55" y="80"/>
                  </a:lnTo>
                  <a:lnTo>
                    <a:pt x="57" y="80"/>
                  </a:lnTo>
                  <a:lnTo>
                    <a:pt x="59" y="78"/>
                  </a:lnTo>
                  <a:lnTo>
                    <a:pt x="63" y="76"/>
                  </a:lnTo>
                  <a:lnTo>
                    <a:pt x="64" y="76"/>
                  </a:lnTo>
                  <a:lnTo>
                    <a:pt x="66" y="74"/>
                  </a:lnTo>
                  <a:lnTo>
                    <a:pt x="68" y="72"/>
                  </a:lnTo>
                  <a:lnTo>
                    <a:pt x="70" y="70"/>
                  </a:lnTo>
                  <a:lnTo>
                    <a:pt x="72" y="68"/>
                  </a:lnTo>
                  <a:lnTo>
                    <a:pt x="74" y="66"/>
                  </a:lnTo>
                  <a:lnTo>
                    <a:pt x="76" y="64"/>
                  </a:lnTo>
                  <a:lnTo>
                    <a:pt x="76" y="62"/>
                  </a:lnTo>
                  <a:lnTo>
                    <a:pt x="78" y="59"/>
                  </a:lnTo>
                  <a:lnTo>
                    <a:pt x="80" y="57"/>
                  </a:lnTo>
                  <a:lnTo>
                    <a:pt x="80" y="55"/>
                  </a:lnTo>
                  <a:lnTo>
                    <a:pt x="82" y="53"/>
                  </a:lnTo>
                  <a:lnTo>
                    <a:pt x="82" y="49"/>
                  </a:lnTo>
                  <a:lnTo>
                    <a:pt x="82" y="47"/>
                  </a:lnTo>
                  <a:lnTo>
                    <a:pt x="82" y="4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78865" name="Freeform 17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697538" y="5110163"/>
              <a:ext cx="58738" cy="60325"/>
            </a:xfrm>
            <a:custGeom>
              <a:avLst/>
              <a:gdLst/>
              <a:ahLst/>
              <a:cxnLst>
                <a:cxn ang="0">
                  <a:pos x="82" y="39"/>
                </a:cxn>
                <a:cxn ang="0">
                  <a:pos x="82" y="33"/>
                </a:cxn>
                <a:cxn ang="0">
                  <a:pos x="80" y="29"/>
                </a:cxn>
                <a:cxn ang="0">
                  <a:pos x="78" y="23"/>
                </a:cxn>
                <a:cxn ang="0">
                  <a:pos x="76" y="20"/>
                </a:cxn>
                <a:cxn ang="0">
                  <a:pos x="72" y="14"/>
                </a:cxn>
                <a:cxn ang="0">
                  <a:pos x="68" y="12"/>
                </a:cxn>
                <a:cxn ang="0">
                  <a:pos x="64" y="8"/>
                </a:cxn>
                <a:cxn ang="0">
                  <a:pos x="59" y="4"/>
                </a:cxn>
                <a:cxn ang="0">
                  <a:pos x="55" y="2"/>
                </a:cxn>
                <a:cxn ang="0">
                  <a:pos x="49" y="2"/>
                </a:cxn>
                <a:cxn ang="0">
                  <a:pos x="43" y="0"/>
                </a:cxn>
                <a:cxn ang="0">
                  <a:pos x="39" y="0"/>
                </a:cxn>
                <a:cxn ang="0">
                  <a:pos x="33" y="2"/>
                </a:cxn>
                <a:cxn ang="0">
                  <a:pos x="27" y="2"/>
                </a:cxn>
                <a:cxn ang="0">
                  <a:pos x="24" y="4"/>
                </a:cxn>
                <a:cxn ang="0">
                  <a:pos x="18" y="8"/>
                </a:cxn>
                <a:cxn ang="0">
                  <a:pos x="14" y="12"/>
                </a:cxn>
                <a:cxn ang="0">
                  <a:pos x="10" y="14"/>
                </a:cxn>
                <a:cxn ang="0">
                  <a:pos x="6" y="20"/>
                </a:cxn>
                <a:cxn ang="0">
                  <a:pos x="4" y="23"/>
                </a:cxn>
                <a:cxn ang="0">
                  <a:pos x="2" y="29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0" y="49"/>
                </a:cxn>
                <a:cxn ang="0">
                  <a:pos x="2" y="55"/>
                </a:cxn>
                <a:cxn ang="0">
                  <a:pos x="4" y="59"/>
                </a:cxn>
                <a:cxn ang="0">
                  <a:pos x="6" y="64"/>
                </a:cxn>
                <a:cxn ang="0">
                  <a:pos x="10" y="68"/>
                </a:cxn>
                <a:cxn ang="0">
                  <a:pos x="14" y="72"/>
                </a:cxn>
                <a:cxn ang="0">
                  <a:pos x="18" y="76"/>
                </a:cxn>
                <a:cxn ang="0">
                  <a:pos x="24" y="78"/>
                </a:cxn>
                <a:cxn ang="0">
                  <a:pos x="27" y="80"/>
                </a:cxn>
                <a:cxn ang="0">
                  <a:pos x="33" y="82"/>
                </a:cxn>
                <a:cxn ang="0">
                  <a:pos x="39" y="82"/>
                </a:cxn>
                <a:cxn ang="0">
                  <a:pos x="43" y="82"/>
                </a:cxn>
                <a:cxn ang="0">
                  <a:pos x="49" y="82"/>
                </a:cxn>
                <a:cxn ang="0">
                  <a:pos x="55" y="80"/>
                </a:cxn>
                <a:cxn ang="0">
                  <a:pos x="59" y="78"/>
                </a:cxn>
                <a:cxn ang="0">
                  <a:pos x="64" y="76"/>
                </a:cxn>
                <a:cxn ang="0">
                  <a:pos x="68" y="72"/>
                </a:cxn>
                <a:cxn ang="0">
                  <a:pos x="72" y="68"/>
                </a:cxn>
                <a:cxn ang="0">
                  <a:pos x="76" y="64"/>
                </a:cxn>
                <a:cxn ang="0">
                  <a:pos x="78" y="59"/>
                </a:cxn>
                <a:cxn ang="0">
                  <a:pos x="80" y="55"/>
                </a:cxn>
                <a:cxn ang="0">
                  <a:pos x="82" y="49"/>
                </a:cxn>
                <a:cxn ang="0">
                  <a:pos x="82" y="45"/>
                </a:cxn>
              </a:cxnLst>
              <a:rect l="0" t="0" r="r" b="b"/>
              <a:pathLst>
                <a:path w="82" h="82">
                  <a:moveTo>
                    <a:pt x="82" y="41"/>
                  </a:moveTo>
                  <a:lnTo>
                    <a:pt x="82" y="39"/>
                  </a:lnTo>
                  <a:lnTo>
                    <a:pt x="82" y="35"/>
                  </a:lnTo>
                  <a:lnTo>
                    <a:pt x="82" y="33"/>
                  </a:lnTo>
                  <a:lnTo>
                    <a:pt x="82" y="31"/>
                  </a:lnTo>
                  <a:lnTo>
                    <a:pt x="80" y="29"/>
                  </a:lnTo>
                  <a:lnTo>
                    <a:pt x="80" y="25"/>
                  </a:lnTo>
                  <a:lnTo>
                    <a:pt x="78" y="23"/>
                  </a:lnTo>
                  <a:lnTo>
                    <a:pt x="76" y="22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0" y="12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4" y="8"/>
                  </a:lnTo>
                  <a:lnTo>
                    <a:pt x="63" y="6"/>
                  </a:lnTo>
                  <a:lnTo>
                    <a:pt x="59" y="4"/>
                  </a:lnTo>
                  <a:lnTo>
                    <a:pt x="57" y="4"/>
                  </a:lnTo>
                  <a:lnTo>
                    <a:pt x="55" y="2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7" y="2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4" y="23"/>
                  </a:lnTo>
                  <a:lnTo>
                    <a:pt x="2" y="25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2" y="57"/>
                  </a:lnTo>
                  <a:lnTo>
                    <a:pt x="4" y="59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8" y="66"/>
                  </a:lnTo>
                  <a:lnTo>
                    <a:pt x="10" y="68"/>
                  </a:lnTo>
                  <a:lnTo>
                    <a:pt x="12" y="70"/>
                  </a:lnTo>
                  <a:lnTo>
                    <a:pt x="14" y="72"/>
                  </a:lnTo>
                  <a:lnTo>
                    <a:pt x="16" y="74"/>
                  </a:lnTo>
                  <a:lnTo>
                    <a:pt x="18" y="76"/>
                  </a:lnTo>
                  <a:lnTo>
                    <a:pt x="20" y="76"/>
                  </a:lnTo>
                  <a:lnTo>
                    <a:pt x="24" y="78"/>
                  </a:lnTo>
                  <a:lnTo>
                    <a:pt x="26" y="80"/>
                  </a:lnTo>
                  <a:lnTo>
                    <a:pt x="27" y="80"/>
                  </a:lnTo>
                  <a:lnTo>
                    <a:pt x="29" y="80"/>
                  </a:lnTo>
                  <a:lnTo>
                    <a:pt x="33" y="82"/>
                  </a:lnTo>
                  <a:lnTo>
                    <a:pt x="35" y="82"/>
                  </a:lnTo>
                  <a:lnTo>
                    <a:pt x="39" y="82"/>
                  </a:lnTo>
                  <a:lnTo>
                    <a:pt x="41" y="82"/>
                  </a:lnTo>
                  <a:lnTo>
                    <a:pt x="43" y="82"/>
                  </a:lnTo>
                  <a:lnTo>
                    <a:pt x="47" y="82"/>
                  </a:lnTo>
                  <a:lnTo>
                    <a:pt x="49" y="82"/>
                  </a:lnTo>
                  <a:lnTo>
                    <a:pt x="51" y="80"/>
                  </a:lnTo>
                  <a:lnTo>
                    <a:pt x="55" y="80"/>
                  </a:lnTo>
                  <a:lnTo>
                    <a:pt x="57" y="80"/>
                  </a:lnTo>
                  <a:lnTo>
                    <a:pt x="59" y="78"/>
                  </a:lnTo>
                  <a:lnTo>
                    <a:pt x="63" y="76"/>
                  </a:lnTo>
                  <a:lnTo>
                    <a:pt x="64" y="76"/>
                  </a:lnTo>
                  <a:lnTo>
                    <a:pt x="66" y="74"/>
                  </a:lnTo>
                  <a:lnTo>
                    <a:pt x="68" y="72"/>
                  </a:lnTo>
                  <a:lnTo>
                    <a:pt x="70" y="70"/>
                  </a:lnTo>
                  <a:lnTo>
                    <a:pt x="72" y="68"/>
                  </a:lnTo>
                  <a:lnTo>
                    <a:pt x="74" y="66"/>
                  </a:lnTo>
                  <a:lnTo>
                    <a:pt x="76" y="64"/>
                  </a:lnTo>
                  <a:lnTo>
                    <a:pt x="76" y="62"/>
                  </a:lnTo>
                  <a:lnTo>
                    <a:pt x="78" y="59"/>
                  </a:lnTo>
                  <a:lnTo>
                    <a:pt x="80" y="57"/>
                  </a:lnTo>
                  <a:lnTo>
                    <a:pt x="80" y="55"/>
                  </a:lnTo>
                  <a:lnTo>
                    <a:pt x="82" y="53"/>
                  </a:lnTo>
                  <a:lnTo>
                    <a:pt x="82" y="49"/>
                  </a:lnTo>
                  <a:lnTo>
                    <a:pt x="82" y="47"/>
                  </a:lnTo>
                  <a:lnTo>
                    <a:pt x="82" y="45"/>
                  </a:lnTo>
                  <a:lnTo>
                    <a:pt x="82" y="4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78866" name="Rectangle 1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614613" y="4941888"/>
              <a:ext cx="134678" cy="224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A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8867" name="Rectangle 1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845175" y="5075238"/>
              <a:ext cx="146389" cy="224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O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8868" name="Rectangle 2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865351" y="3817434"/>
              <a:ext cx="193233" cy="224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  <a:cs typeface="Arial" pitchFamily="34" charset="0"/>
                </a:rPr>
                <a:t>P</a:t>
              </a:r>
              <a:r>
                <a:rPr kumimoji="0" lang="en-US" sz="1600" b="0" i="0" u="none" strike="noStrike" cap="none" normalizeH="0" baseline="-2500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  <a:cs typeface="Arial" pitchFamily="34" charset="0"/>
                </a:rPr>
                <a:t>1</a:t>
              </a:r>
            </a:p>
          </p:txBody>
        </p:sp>
        <p:sp>
          <p:nvSpPr>
            <p:cNvPr id="78869" name="Rectangle 2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215388" y="2921996"/>
              <a:ext cx="193233" cy="224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P</a:t>
              </a:r>
              <a:r>
                <a:rPr kumimoji="0" lang="en-US" sz="1600" b="0" i="0" u="none" strike="noStrike" cap="none" normalizeH="0" baseline="-2500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2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8870" name="Rectangle 2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893180" y="4375169"/>
              <a:ext cx="134678" cy="224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  <a:cs typeface="Arial" pitchFamily="34" charset="0"/>
                </a:rPr>
                <a:t>R</a:t>
              </a:r>
            </a:p>
          </p:txBody>
        </p:sp>
        <p:sp>
          <p:nvSpPr>
            <p:cNvPr id="78872" name="Rectangle 2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653611" y="4076701"/>
              <a:ext cx="134678" cy="224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R</a:t>
              </a: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8874" name="Rectangle 2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2991" y="4168248"/>
              <a:ext cx="431848" cy="224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dir</a:t>
              </a:r>
              <a:r>
                <a:rPr kumimoji="0" lang="en-US" sz="1600" b="0" i="0" u="none" strike="noStrike" cap="none" normalizeH="0" baseline="-2500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AC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93E1018-2E86-40A8-8B93-73AC6C9D7064}"/>
                </a:ext>
              </a:extLst>
            </p:cNvPr>
            <p:cNvCxnSpPr/>
            <p:nvPr/>
          </p:nvCxnSpPr>
          <p:spPr>
            <a:xfrm>
              <a:off x="2823640" y="4070756"/>
              <a:ext cx="0" cy="1266092"/>
            </a:xfrm>
            <a:prstGeom prst="line">
              <a:avLst/>
            </a:prstGeom>
            <a:ln>
              <a:solidFill>
                <a:schemeClr val="tx1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60" name="Line 1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089400" y="4149726"/>
              <a:ext cx="1636713" cy="99060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prstDash val="solid"/>
              <a:round/>
              <a:headEnd type="oval" w="med" len="med"/>
              <a:tailEnd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78876" name="Line 2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 flipV="1">
              <a:off x="5449888" y="3248026"/>
              <a:ext cx="276225" cy="18923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olid"/>
              <a:round/>
              <a:headEnd type="none" w="med" len="med"/>
              <a:tailEnd type="oval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78859" name="Line 1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 flipV="1">
              <a:off x="2824163" y="4989513"/>
              <a:ext cx="2901950" cy="1508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03F6444F-844C-434B-A7B1-8154E9E52ED2}"/>
                </a:ext>
              </a:extLst>
            </p:cNvPr>
            <p:cNvSpPr/>
            <p:nvPr/>
          </p:nvSpPr>
          <p:spPr>
            <a:xfrm>
              <a:off x="2370680" y="4463491"/>
              <a:ext cx="914400" cy="914400"/>
            </a:xfrm>
            <a:prstGeom prst="arc">
              <a:avLst>
                <a:gd name="adj1" fmla="val 16200000"/>
                <a:gd name="adj2" fmla="val 19735263"/>
              </a:avLst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60D299A-2140-4C8F-A7E7-75E7EF5D9E64}"/>
              </a:ext>
            </a:extLst>
          </p:cNvPr>
          <p:cNvGrpSpPr>
            <a:grpSpLocks noChangeAspect="1"/>
          </p:cNvGrpSpPr>
          <p:nvPr/>
        </p:nvGrpSpPr>
        <p:grpSpPr>
          <a:xfrm>
            <a:off x="533400" y="2137796"/>
            <a:ext cx="7562757" cy="4572000"/>
            <a:chOff x="1729081" y="2298955"/>
            <a:chExt cx="6322465" cy="3822192"/>
          </a:xfrm>
        </p:grpSpPr>
        <p:sp>
          <p:nvSpPr>
            <p:cNvPr id="2" name="Arc 1">
              <a:extLst>
                <a:ext uri="{FF2B5EF4-FFF2-40B4-BE49-F238E27FC236}">
                  <a16:creationId xmlns:a16="http://schemas.microsoft.com/office/drawing/2014/main" id="{AFC029DA-CFFF-41F5-A349-3D9FF05D26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29081" y="2562909"/>
              <a:ext cx="3017520" cy="3017520"/>
            </a:xfrm>
            <a:prstGeom prst="arc">
              <a:avLst>
                <a:gd name="adj1" fmla="val 18658282"/>
                <a:gd name="adj2" fmla="val 3427497"/>
              </a:avLst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FF2B59F5-5E62-4030-95BE-040AFA714E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29354" y="2298955"/>
              <a:ext cx="3822192" cy="3822192"/>
            </a:xfrm>
            <a:prstGeom prst="arc">
              <a:avLst>
                <a:gd name="adj1" fmla="val 8774200"/>
                <a:gd name="adj2" fmla="val 13650439"/>
              </a:avLst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81" name="Line 9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 flipV="1">
              <a:off x="3240088" y="3227388"/>
              <a:ext cx="1262063" cy="833438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prstDash val="solid"/>
              <a:round/>
              <a:headEnd type="oval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9882" name="Line 10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4502150" y="3227388"/>
              <a:ext cx="1638300" cy="982663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prstDash val="solid"/>
              <a:round/>
              <a:headEnd type="oval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9892" name="Rectangle 2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888746" y="3935086"/>
              <a:ext cx="25006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O</a:t>
              </a:r>
              <a:r>
                <a:rPr kumimoji="0" lang="en-US" sz="1700" b="0" i="0" u="none" strike="noStrike" cap="none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9893" name="Rectangle 2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257925" y="4144963"/>
              <a:ext cx="25006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7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O</a:t>
              </a:r>
              <a:r>
                <a:rPr lang="en-US" sz="1700" baseline="-25000" dirty="0">
                  <a:solidFill>
                    <a:srgbClr val="000000"/>
                  </a:solidFill>
                  <a:latin typeface="+mn-lt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9894" name="Rectangle 2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31700" y="2750608"/>
              <a:ext cx="22602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700" dirty="0">
                  <a:solidFill>
                    <a:srgbClr val="C00000"/>
                  </a:solidFill>
                  <a:latin typeface="+mn-lt"/>
                  <a:cs typeface="Arial" pitchFamily="34" charset="0"/>
                </a:rPr>
                <a:t>P</a:t>
              </a:r>
              <a:r>
                <a:rPr lang="en-US" sz="1700" baseline="-25000" dirty="0">
                  <a:solidFill>
                    <a:srgbClr val="C00000"/>
                  </a:solidFill>
                  <a:latin typeface="+mn-lt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9895" name="Line 23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240088" y="4060825"/>
              <a:ext cx="1163638" cy="95726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olid"/>
              <a:round/>
              <a:headEnd type="oval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9896" name="Line 24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4403725" y="4210050"/>
              <a:ext cx="1736725" cy="80803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solid"/>
              <a:round/>
              <a:headEnd type="oval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9897" name="Rectangle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292600" y="5200650"/>
              <a:ext cx="22602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P</a:t>
              </a:r>
              <a:r>
                <a:rPr kumimoji="0" lang="en-US" sz="1700" b="0" i="0" u="none" strike="noStrike" cap="none" normalizeH="0" baseline="-2500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9898" name="Rectangle 2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268913" y="3404325"/>
              <a:ext cx="23724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  <a:cs typeface="Arial" pitchFamily="34" charset="0"/>
                </a:rPr>
                <a:t>R</a:t>
              </a:r>
              <a:r>
                <a:rPr kumimoji="0" lang="en-US" sz="1700" b="0" i="0" u="none" strike="noStrike" cap="none" normalizeH="0" baseline="-2500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9900" name="Rectangle 2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202238" y="4721225"/>
              <a:ext cx="23724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R</a:t>
              </a:r>
              <a:r>
                <a:rPr kumimoji="0" lang="en-US" sz="1700" b="0" i="0" u="none" strike="noStrike" cap="none" normalizeH="0" baseline="-2500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9902" name="Rectangle 3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644900" y="4610100"/>
              <a:ext cx="23724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R</a:t>
              </a:r>
              <a:r>
                <a:rPr kumimoji="0" lang="en-US" sz="1700" b="0" i="0" u="none" strike="noStrike" cap="none" normalizeH="0" baseline="-2500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9904" name="Rectangle 3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95688" y="3344000"/>
              <a:ext cx="23724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  <a:cs typeface="Arial" pitchFamily="34" charset="0"/>
                </a:rPr>
                <a:t>R</a:t>
              </a:r>
              <a:r>
                <a:rPr kumimoji="0" lang="en-US" sz="1700" b="0" i="0" u="none" strike="noStrike" cap="none" normalizeH="0" baseline="-25000" dirty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9880" name="Line 8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 flipV="1">
              <a:off x="3240088" y="4060825"/>
              <a:ext cx="2900363" cy="149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 type="oval"/>
              <a:tailEnd type="oval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23" name="Title 22">
            <a:extLst>
              <a:ext uri="{FF2B5EF4-FFF2-40B4-BE49-F238E27FC236}">
                <a16:creationId xmlns:a16="http://schemas.microsoft.com/office/drawing/2014/main" id="{22A1380E-B69A-45C8-BAF3-C456CFE68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Intersections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EE655052-27F9-4421-A70C-B6285C86989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b. Arc-Arc</a:t>
            </a:r>
          </a:p>
          <a:p>
            <a:pPr lvl="1"/>
            <a:r>
              <a:rPr lang="en-US" dirty="0"/>
              <a:t>Baseline: Arc Radius points, O</a:t>
            </a:r>
            <a:r>
              <a:rPr lang="en-US" baseline="-25000" dirty="0"/>
              <a:t>1</a:t>
            </a:r>
            <a:r>
              <a:rPr lang="en-US" dirty="0"/>
              <a:t> and O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Distances are the respective radii.</a:t>
            </a:r>
          </a:p>
          <a:p>
            <a:pPr lvl="1"/>
            <a:r>
              <a:rPr lang="en-US" dirty="0"/>
              <a:t>Same as Distance-Distance intersection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8177704"/>
              </p:ext>
            </p:extLst>
          </p:nvPr>
        </p:nvGraphicFramePr>
        <p:xfrm>
          <a:off x="1036271" y="4210333"/>
          <a:ext cx="1485540" cy="1447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990360" imgH="965160" progId="Equation.DSMT4">
                  <p:embed/>
                </p:oleObj>
              </mc:Choice>
              <mc:Fallback>
                <p:oleObj name="Equation" r:id="rId31" imgW="990360" imgH="965160" progId="Equation.DSMT4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271" y="4210333"/>
                        <a:ext cx="1485540" cy="1447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C4A8B7A0-C8CF-48AC-A20B-DEAD42F508A2}"/>
              </a:ext>
            </a:extLst>
          </p:cNvPr>
          <p:cNvGrpSpPr>
            <a:grpSpLocks noChangeAspect="1"/>
          </p:cNvGrpSpPr>
          <p:nvPr/>
        </p:nvGrpSpPr>
        <p:grpSpPr>
          <a:xfrm>
            <a:off x="4324129" y="1051081"/>
            <a:ext cx="3751132" cy="3959352"/>
            <a:chOff x="4278313" y="1566863"/>
            <a:chExt cx="3746500" cy="3954462"/>
          </a:xfrm>
        </p:grpSpPr>
        <p:sp>
          <p:nvSpPr>
            <p:cNvPr id="2056" name="Line 4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 flipV="1">
              <a:off x="4548188" y="3028949"/>
              <a:ext cx="1555750" cy="2246313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109" name="Line 57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V="1">
              <a:off x="6103937" y="3028949"/>
              <a:ext cx="1563687" cy="2246313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162" name="Freeform 110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4532313" y="2536825"/>
              <a:ext cx="3143250" cy="493712"/>
            </a:xfrm>
            <a:custGeom>
              <a:avLst/>
              <a:gdLst>
                <a:gd name="T0" fmla="*/ 11654 w 11654"/>
                <a:gd name="T1" fmla="*/ 1830 h 1830"/>
                <a:gd name="T2" fmla="*/ 11042 w 11654"/>
                <a:gd name="T3" fmla="*/ 1433 h 1830"/>
                <a:gd name="T4" fmla="*/ 10402 w 11654"/>
                <a:gd name="T5" fmla="*/ 1081 h 1830"/>
                <a:gd name="T6" fmla="*/ 9739 w 11654"/>
                <a:gd name="T7" fmla="*/ 776 h 1830"/>
                <a:gd name="T8" fmla="*/ 9056 w 11654"/>
                <a:gd name="T9" fmla="*/ 520 h 1830"/>
                <a:gd name="T10" fmla="*/ 8356 w 11654"/>
                <a:gd name="T11" fmla="*/ 313 h 1830"/>
                <a:gd name="T12" fmla="*/ 7643 w 11654"/>
                <a:gd name="T13" fmla="*/ 157 h 1830"/>
                <a:gd name="T14" fmla="*/ 6920 w 11654"/>
                <a:gd name="T15" fmla="*/ 52 h 1830"/>
                <a:gd name="T16" fmla="*/ 6192 w 11654"/>
                <a:gd name="T17" fmla="*/ 0 h 1830"/>
                <a:gd name="T18" fmla="*/ 5462 w 11654"/>
                <a:gd name="T19" fmla="*/ 0 h 1830"/>
                <a:gd name="T20" fmla="*/ 4734 w 11654"/>
                <a:gd name="T21" fmla="*/ 52 h 1830"/>
                <a:gd name="T22" fmla="*/ 4012 w 11654"/>
                <a:gd name="T23" fmla="*/ 157 h 1830"/>
                <a:gd name="T24" fmla="*/ 3299 w 11654"/>
                <a:gd name="T25" fmla="*/ 313 h 1830"/>
                <a:gd name="T26" fmla="*/ 2599 w 11654"/>
                <a:gd name="T27" fmla="*/ 520 h 1830"/>
                <a:gd name="T28" fmla="*/ 1915 w 11654"/>
                <a:gd name="T29" fmla="*/ 776 h 1830"/>
                <a:gd name="T30" fmla="*/ 1252 w 11654"/>
                <a:gd name="T31" fmla="*/ 1081 h 1830"/>
                <a:gd name="T32" fmla="*/ 613 w 11654"/>
                <a:gd name="T33" fmla="*/ 1433 h 1830"/>
                <a:gd name="T34" fmla="*/ 0 w 11654"/>
                <a:gd name="T35" fmla="*/ 1830 h 18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654"/>
                <a:gd name="T55" fmla="*/ 0 h 1830"/>
                <a:gd name="T56" fmla="*/ 11654 w 11654"/>
                <a:gd name="T57" fmla="*/ 1830 h 18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654" h="1830">
                  <a:moveTo>
                    <a:pt x="11654" y="1830"/>
                  </a:moveTo>
                  <a:lnTo>
                    <a:pt x="11042" y="1433"/>
                  </a:lnTo>
                  <a:lnTo>
                    <a:pt x="10402" y="1081"/>
                  </a:lnTo>
                  <a:lnTo>
                    <a:pt x="9739" y="776"/>
                  </a:lnTo>
                  <a:lnTo>
                    <a:pt x="9056" y="520"/>
                  </a:lnTo>
                  <a:lnTo>
                    <a:pt x="8356" y="313"/>
                  </a:lnTo>
                  <a:lnTo>
                    <a:pt x="7643" y="157"/>
                  </a:lnTo>
                  <a:lnTo>
                    <a:pt x="6920" y="52"/>
                  </a:lnTo>
                  <a:lnTo>
                    <a:pt x="6192" y="0"/>
                  </a:lnTo>
                  <a:lnTo>
                    <a:pt x="5462" y="0"/>
                  </a:lnTo>
                  <a:lnTo>
                    <a:pt x="4734" y="52"/>
                  </a:lnTo>
                  <a:lnTo>
                    <a:pt x="4012" y="157"/>
                  </a:lnTo>
                  <a:lnTo>
                    <a:pt x="3299" y="313"/>
                  </a:lnTo>
                  <a:lnTo>
                    <a:pt x="2599" y="520"/>
                  </a:lnTo>
                  <a:lnTo>
                    <a:pt x="1915" y="776"/>
                  </a:lnTo>
                  <a:lnTo>
                    <a:pt x="1252" y="1081"/>
                  </a:lnTo>
                  <a:lnTo>
                    <a:pt x="613" y="1433"/>
                  </a:lnTo>
                  <a:lnTo>
                    <a:pt x="0" y="1830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163" name="Line 111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4532312" y="3022271"/>
              <a:ext cx="3133209" cy="826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194" name="Line 142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532313" y="1930400"/>
              <a:ext cx="1571625" cy="1100137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195" name="Line 143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6103938" y="1930400"/>
              <a:ext cx="1571625" cy="1100137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196" name="Rectangle 14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080297" y="3245648"/>
              <a:ext cx="147294" cy="245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C</a:t>
              </a:r>
              <a:endParaRPr lang="en-US" sz="1600" dirty="0"/>
            </a:p>
          </p:txBody>
        </p:sp>
        <p:sp>
          <p:nvSpPr>
            <p:cNvPr id="2197" name="Line 145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532313" y="3116263"/>
              <a:ext cx="1588" cy="1682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198" name="Line 14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7675563" y="3116263"/>
              <a:ext cx="1588" cy="1682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200" name="Line 148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4543425" y="3201989"/>
              <a:ext cx="31321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205" name="Rectangle 15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916757" y="1916113"/>
              <a:ext cx="124880" cy="245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</a:rPr>
                <a:t>T</a:t>
              </a:r>
              <a:endParaRPr lang="en-US" sz="1600" dirty="0"/>
            </a:p>
          </p:txBody>
        </p:sp>
        <p:sp>
          <p:nvSpPr>
            <p:cNvPr id="2206" name="Line 15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 flipV="1">
              <a:off x="4278313" y="2667000"/>
              <a:ext cx="204788" cy="293687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207" name="Line 15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 flipV="1">
              <a:off x="5849938" y="1566863"/>
              <a:ext cx="204788" cy="293687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209" name="Line 157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4324350" y="1633538"/>
              <a:ext cx="1571626" cy="110120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214" name="Line 16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7724776" y="2795588"/>
              <a:ext cx="115888" cy="165100"/>
            </a:xfrm>
            <a:prstGeom prst="line">
              <a:avLst/>
            </a:prstGeom>
            <a:noFill/>
            <a:ln w="47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216" name="Rectangle 16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96314" y="2219325"/>
              <a:ext cx="113673" cy="245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C00000"/>
                  </a:solidFill>
                </a:rPr>
                <a:t>L</a:t>
              </a:r>
            </a:p>
          </p:txBody>
        </p:sp>
        <p:sp>
          <p:nvSpPr>
            <p:cNvPr id="2217" name="Freeform 165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6181726" y="2330450"/>
              <a:ext cx="1612900" cy="531812"/>
            </a:xfrm>
            <a:custGeom>
              <a:avLst/>
              <a:gdLst>
                <a:gd name="T0" fmla="*/ 5979 w 5979"/>
                <a:gd name="T1" fmla="*/ 1972 h 1972"/>
                <a:gd name="T2" fmla="*/ 5309 w 5979"/>
                <a:gd name="T3" fmla="*/ 1539 h 1972"/>
                <a:gd name="T4" fmla="*/ 4609 w 5979"/>
                <a:gd name="T5" fmla="*/ 1155 h 1972"/>
                <a:gd name="T6" fmla="*/ 3883 w 5979"/>
                <a:gd name="T7" fmla="*/ 824 h 1972"/>
                <a:gd name="T8" fmla="*/ 3135 w 5979"/>
                <a:gd name="T9" fmla="*/ 546 h 1972"/>
                <a:gd name="T10" fmla="*/ 2368 w 5979"/>
                <a:gd name="T11" fmla="*/ 324 h 1972"/>
                <a:gd name="T12" fmla="*/ 1587 w 5979"/>
                <a:gd name="T13" fmla="*/ 159 h 1972"/>
                <a:gd name="T14" fmla="*/ 797 w 5979"/>
                <a:gd name="T15" fmla="*/ 51 h 1972"/>
                <a:gd name="T16" fmla="*/ 0 w 5979"/>
                <a:gd name="T17" fmla="*/ 0 h 19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79"/>
                <a:gd name="T28" fmla="*/ 0 h 1972"/>
                <a:gd name="T29" fmla="*/ 5979 w 5979"/>
                <a:gd name="T30" fmla="*/ 1972 h 19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79" h="1972">
                  <a:moveTo>
                    <a:pt x="5979" y="1972"/>
                  </a:moveTo>
                  <a:lnTo>
                    <a:pt x="5309" y="1539"/>
                  </a:lnTo>
                  <a:lnTo>
                    <a:pt x="4609" y="1155"/>
                  </a:lnTo>
                  <a:lnTo>
                    <a:pt x="3883" y="824"/>
                  </a:lnTo>
                  <a:lnTo>
                    <a:pt x="3135" y="546"/>
                  </a:lnTo>
                  <a:lnTo>
                    <a:pt x="2368" y="324"/>
                  </a:lnTo>
                  <a:lnTo>
                    <a:pt x="1587" y="159"/>
                  </a:lnTo>
                  <a:lnTo>
                    <a:pt x="797" y="5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C00000"/>
              </a:solidFill>
              <a:prstDash val="solid"/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2218" name="Freeform 166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4414838" y="2330450"/>
              <a:ext cx="1611313" cy="531812"/>
            </a:xfrm>
            <a:custGeom>
              <a:avLst/>
              <a:gdLst>
                <a:gd name="T0" fmla="*/ 5978 w 5978"/>
                <a:gd name="T1" fmla="*/ 0 h 1972"/>
                <a:gd name="T2" fmla="*/ 5182 w 5978"/>
                <a:gd name="T3" fmla="*/ 51 h 1972"/>
                <a:gd name="T4" fmla="*/ 4391 w 5978"/>
                <a:gd name="T5" fmla="*/ 159 h 1972"/>
                <a:gd name="T6" fmla="*/ 3610 w 5978"/>
                <a:gd name="T7" fmla="*/ 324 h 1972"/>
                <a:gd name="T8" fmla="*/ 2844 w 5978"/>
                <a:gd name="T9" fmla="*/ 546 h 1972"/>
                <a:gd name="T10" fmla="*/ 2096 w 5978"/>
                <a:gd name="T11" fmla="*/ 824 h 1972"/>
                <a:gd name="T12" fmla="*/ 1370 w 5978"/>
                <a:gd name="T13" fmla="*/ 1155 h 1972"/>
                <a:gd name="T14" fmla="*/ 670 w 5978"/>
                <a:gd name="T15" fmla="*/ 1539 h 1972"/>
                <a:gd name="T16" fmla="*/ 0 w 5978"/>
                <a:gd name="T17" fmla="*/ 1972 h 19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78"/>
                <a:gd name="T28" fmla="*/ 0 h 1972"/>
                <a:gd name="T29" fmla="*/ 5978 w 5978"/>
                <a:gd name="T30" fmla="*/ 1972 h 19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78" h="1972">
                  <a:moveTo>
                    <a:pt x="5978" y="0"/>
                  </a:moveTo>
                  <a:lnTo>
                    <a:pt x="5182" y="51"/>
                  </a:lnTo>
                  <a:lnTo>
                    <a:pt x="4391" y="159"/>
                  </a:lnTo>
                  <a:lnTo>
                    <a:pt x="3610" y="324"/>
                  </a:lnTo>
                  <a:lnTo>
                    <a:pt x="2844" y="546"/>
                  </a:lnTo>
                  <a:lnTo>
                    <a:pt x="2096" y="824"/>
                  </a:lnTo>
                  <a:lnTo>
                    <a:pt x="1370" y="1155"/>
                  </a:lnTo>
                  <a:lnTo>
                    <a:pt x="670" y="1539"/>
                  </a:lnTo>
                  <a:lnTo>
                    <a:pt x="0" y="1972"/>
                  </a:lnTo>
                </a:path>
              </a:pathLst>
            </a:custGeom>
            <a:noFill/>
            <a:ln w="0">
              <a:solidFill>
                <a:srgbClr val="C00000"/>
              </a:solidFill>
              <a:prstDash val="solid"/>
              <a:round/>
              <a:headEnd type="none" w="med" len="med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223" name="Rectangle 17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262998" y="4364051"/>
              <a:ext cx="147294" cy="245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</a:rPr>
                <a:t>R</a:t>
              </a:r>
              <a:endParaRPr lang="en-US" sz="1600" dirty="0"/>
            </a:p>
          </p:txBody>
        </p:sp>
        <p:sp>
          <p:nvSpPr>
            <p:cNvPr id="2224" name="Line 172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6173788" y="5324475"/>
              <a:ext cx="279400" cy="196850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225" name="Line 173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745413" y="3079750"/>
              <a:ext cx="279400" cy="196850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226" name="Line 174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6386513" y="3242630"/>
              <a:ext cx="1562100" cy="223107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232" name="Line 180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6173788" y="1635125"/>
              <a:ext cx="352425" cy="246062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233" name="Freeform 181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6459538" y="1681163"/>
              <a:ext cx="77788" cy="498475"/>
            </a:xfrm>
            <a:custGeom>
              <a:avLst/>
              <a:gdLst>
                <a:gd name="T0" fmla="*/ 0 w 291"/>
                <a:gd name="T1" fmla="*/ 1844 h 1844"/>
                <a:gd name="T2" fmla="*/ 159 w 291"/>
                <a:gd name="T3" fmla="*/ 1559 h 1844"/>
                <a:gd name="T4" fmla="*/ 258 w 291"/>
                <a:gd name="T5" fmla="*/ 1247 h 1844"/>
                <a:gd name="T6" fmla="*/ 291 w 291"/>
                <a:gd name="T7" fmla="*/ 922 h 1844"/>
                <a:gd name="T8" fmla="*/ 258 w 291"/>
                <a:gd name="T9" fmla="*/ 597 h 1844"/>
                <a:gd name="T10" fmla="*/ 159 w 291"/>
                <a:gd name="T11" fmla="*/ 285 h 1844"/>
                <a:gd name="T12" fmla="*/ 0 w 291"/>
                <a:gd name="T13" fmla="*/ 0 h 18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1"/>
                <a:gd name="T22" fmla="*/ 0 h 1844"/>
                <a:gd name="T23" fmla="*/ 291 w 291"/>
                <a:gd name="T24" fmla="*/ 1844 h 18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1" h="1844">
                  <a:moveTo>
                    <a:pt x="0" y="1844"/>
                  </a:moveTo>
                  <a:lnTo>
                    <a:pt x="159" y="1559"/>
                  </a:lnTo>
                  <a:lnTo>
                    <a:pt x="258" y="1247"/>
                  </a:lnTo>
                  <a:lnTo>
                    <a:pt x="291" y="922"/>
                  </a:lnTo>
                  <a:lnTo>
                    <a:pt x="258" y="597"/>
                  </a:lnTo>
                  <a:lnTo>
                    <a:pt x="159" y="28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 type="arrow" w="sm" len="sm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238" name="Freeform 186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5770563" y="4695825"/>
              <a:ext cx="666750" cy="103187"/>
            </a:xfrm>
            <a:custGeom>
              <a:avLst/>
              <a:gdLst>
                <a:gd name="T0" fmla="*/ 2474 w 2474"/>
                <a:gd name="T1" fmla="*/ 382 h 382"/>
                <a:gd name="T2" fmla="*/ 2149 w 2474"/>
                <a:gd name="T3" fmla="*/ 194 h 382"/>
                <a:gd name="T4" fmla="*/ 1795 w 2474"/>
                <a:gd name="T5" fmla="*/ 65 h 382"/>
                <a:gd name="T6" fmla="*/ 1425 w 2474"/>
                <a:gd name="T7" fmla="*/ 0 h 382"/>
                <a:gd name="T8" fmla="*/ 1049 w 2474"/>
                <a:gd name="T9" fmla="*/ 0 h 382"/>
                <a:gd name="T10" fmla="*/ 679 w 2474"/>
                <a:gd name="T11" fmla="*/ 65 h 382"/>
                <a:gd name="T12" fmla="*/ 326 w 2474"/>
                <a:gd name="T13" fmla="*/ 194 h 382"/>
                <a:gd name="T14" fmla="*/ 0 w 2474"/>
                <a:gd name="T15" fmla="*/ 382 h 3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74"/>
                <a:gd name="T25" fmla="*/ 0 h 382"/>
                <a:gd name="T26" fmla="*/ 2474 w 2474"/>
                <a:gd name="T27" fmla="*/ 382 h 3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74" h="382">
                  <a:moveTo>
                    <a:pt x="2474" y="382"/>
                  </a:moveTo>
                  <a:lnTo>
                    <a:pt x="2149" y="194"/>
                  </a:lnTo>
                  <a:lnTo>
                    <a:pt x="1795" y="65"/>
                  </a:lnTo>
                  <a:lnTo>
                    <a:pt x="1425" y="0"/>
                  </a:lnTo>
                  <a:lnTo>
                    <a:pt x="1049" y="0"/>
                  </a:lnTo>
                  <a:lnTo>
                    <a:pt x="679" y="65"/>
                  </a:lnTo>
                  <a:lnTo>
                    <a:pt x="326" y="194"/>
                  </a:lnTo>
                  <a:lnTo>
                    <a:pt x="0" y="382"/>
                  </a:lnTo>
                </a:path>
              </a:pathLst>
            </a:custGeom>
            <a:noFill/>
            <a:ln w="4763">
              <a:solidFill>
                <a:srgbClr val="0000FF"/>
              </a:solidFill>
              <a:prstDash val="solid"/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243" name="AutoShape 19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022976" y="4481513"/>
              <a:ext cx="109538" cy="128587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244" name="AutoShape 192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640513" y="1903413"/>
              <a:ext cx="109538" cy="128587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9A2A205-A5BF-4ABC-BA92-26B12321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Nomenclature &amp; 2. Equations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56508-81EC-4808-87DD-C6665DA1826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Components</a:t>
            </a:r>
          </a:p>
          <a:p>
            <a:pPr lvl="1"/>
            <a:r>
              <a:rPr lang="en-US" dirty="0"/>
              <a:t>R: radius</a:t>
            </a:r>
            <a:br>
              <a:rPr lang="en-US" dirty="0"/>
            </a:br>
            <a:r>
              <a:rPr lang="en-US" dirty="0"/>
              <a:t>L: arc length</a:t>
            </a:r>
            <a:br>
              <a:rPr lang="en-US" dirty="0"/>
            </a:br>
            <a:r>
              <a:rPr lang="en-US" dirty="0"/>
              <a:t>C: chord length</a:t>
            </a:r>
            <a:br>
              <a:rPr lang="en-US" dirty="0"/>
            </a:br>
            <a:r>
              <a:rPr lang="en-US" dirty="0"/>
              <a:t>T: tangent length</a:t>
            </a:r>
            <a:br>
              <a:rPr lang="en-US" dirty="0"/>
            </a:br>
            <a:r>
              <a:rPr lang="en-US" dirty="0"/>
              <a:t>D : central angle; degrees</a:t>
            </a:r>
          </a:p>
          <a:p>
            <a:endParaRPr lang="en-US" dirty="0"/>
          </a:p>
          <a:p>
            <a:r>
              <a:rPr lang="en-US" dirty="0"/>
              <a:t>Specifying two components fixes</a:t>
            </a:r>
          </a:p>
          <a:p>
            <a:pPr lvl="1"/>
            <a:r>
              <a:rPr lang="en-US" dirty="0"/>
              <a:t>the arc’s geometry.  </a:t>
            </a:r>
          </a:p>
        </p:txBody>
      </p:sp>
    </p:spTree>
    <p:extLst>
      <p:ext uri="{BB962C8B-B14F-4D97-AF65-F5344CB8AC3E}">
        <p14:creationId xmlns:p14="http://schemas.microsoft.com/office/powerpoint/2010/main" val="323787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4FC821-8DC3-4380-AC27-58493BF30BD2}"/>
              </a:ext>
            </a:extLst>
          </p:cNvPr>
          <p:cNvGrpSpPr>
            <a:grpSpLocks noChangeAspect="1"/>
          </p:cNvGrpSpPr>
          <p:nvPr/>
        </p:nvGrpSpPr>
        <p:grpSpPr>
          <a:xfrm>
            <a:off x="774860" y="1696831"/>
            <a:ext cx="7235825" cy="2914650"/>
            <a:chOff x="947738" y="1836738"/>
            <a:chExt cx="7235825" cy="2914650"/>
          </a:xfrm>
        </p:grpSpPr>
        <p:sp>
          <p:nvSpPr>
            <p:cNvPr id="3119" name="AutoShape 200"/>
            <p:cNvSpPr>
              <a:spLocks noChangeAspect="1" noChangeArrowheads="1" noTextEdit="1"/>
            </p:cNvSpPr>
            <p:nvPr>
              <p:custDataLst>
                <p:tags r:id="rId3"/>
              </p:custDataLst>
            </p:nvPr>
          </p:nvSpPr>
          <p:spPr bwMode="auto">
            <a:xfrm>
              <a:off x="947738" y="1843088"/>
              <a:ext cx="3292475" cy="290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20" name="Rectangle 20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336801" y="2786063"/>
              <a:ext cx="55944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sector</a:t>
              </a:r>
              <a:endParaRPr lang="en-US" sz="1600" dirty="0"/>
            </a:p>
          </p:txBody>
        </p:sp>
        <p:sp>
          <p:nvSpPr>
            <p:cNvPr id="3121" name="Freeform 203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039813" y="1925638"/>
              <a:ext cx="3101975" cy="481013"/>
            </a:xfrm>
            <a:custGeom>
              <a:avLst/>
              <a:gdLst>
                <a:gd name="T0" fmla="*/ 8628 w 8628"/>
                <a:gd name="T1" fmla="*/ 1339 h 1339"/>
                <a:gd name="T2" fmla="*/ 8072 w 8628"/>
                <a:gd name="T3" fmla="*/ 992 h 1339"/>
                <a:gd name="T4" fmla="*/ 7489 w 8628"/>
                <a:gd name="T5" fmla="*/ 694 h 1339"/>
                <a:gd name="T6" fmla="*/ 6883 w 8628"/>
                <a:gd name="T7" fmla="*/ 446 h 1339"/>
                <a:gd name="T8" fmla="*/ 6258 w 8628"/>
                <a:gd name="T9" fmla="*/ 252 h 1339"/>
                <a:gd name="T10" fmla="*/ 5618 w 8628"/>
                <a:gd name="T11" fmla="*/ 113 h 1339"/>
                <a:gd name="T12" fmla="*/ 4968 w 8628"/>
                <a:gd name="T13" fmla="*/ 28 h 1339"/>
                <a:gd name="T14" fmla="*/ 4314 w 8628"/>
                <a:gd name="T15" fmla="*/ 0 h 1339"/>
                <a:gd name="T16" fmla="*/ 3660 w 8628"/>
                <a:gd name="T17" fmla="*/ 28 h 1339"/>
                <a:gd name="T18" fmla="*/ 3010 w 8628"/>
                <a:gd name="T19" fmla="*/ 113 h 1339"/>
                <a:gd name="T20" fmla="*/ 2370 w 8628"/>
                <a:gd name="T21" fmla="*/ 252 h 1339"/>
                <a:gd name="T22" fmla="*/ 1745 w 8628"/>
                <a:gd name="T23" fmla="*/ 446 h 1339"/>
                <a:gd name="T24" fmla="*/ 1139 w 8628"/>
                <a:gd name="T25" fmla="*/ 694 h 1339"/>
                <a:gd name="T26" fmla="*/ 556 w 8628"/>
                <a:gd name="T27" fmla="*/ 992 h 1339"/>
                <a:gd name="T28" fmla="*/ 0 w 8628"/>
                <a:gd name="T29" fmla="*/ 1339 h 13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28"/>
                <a:gd name="T46" fmla="*/ 0 h 1339"/>
                <a:gd name="T47" fmla="*/ 8628 w 8628"/>
                <a:gd name="T48" fmla="*/ 1339 h 13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28" h="1339">
                  <a:moveTo>
                    <a:pt x="8628" y="1339"/>
                  </a:moveTo>
                  <a:lnTo>
                    <a:pt x="8072" y="992"/>
                  </a:lnTo>
                  <a:lnTo>
                    <a:pt x="7489" y="694"/>
                  </a:lnTo>
                  <a:lnTo>
                    <a:pt x="6883" y="446"/>
                  </a:lnTo>
                  <a:lnTo>
                    <a:pt x="6258" y="252"/>
                  </a:lnTo>
                  <a:lnTo>
                    <a:pt x="5618" y="113"/>
                  </a:lnTo>
                  <a:lnTo>
                    <a:pt x="4968" y="28"/>
                  </a:lnTo>
                  <a:lnTo>
                    <a:pt x="4314" y="0"/>
                  </a:lnTo>
                  <a:lnTo>
                    <a:pt x="3660" y="28"/>
                  </a:lnTo>
                  <a:lnTo>
                    <a:pt x="3010" y="113"/>
                  </a:lnTo>
                  <a:lnTo>
                    <a:pt x="2370" y="252"/>
                  </a:lnTo>
                  <a:lnTo>
                    <a:pt x="1745" y="446"/>
                  </a:lnTo>
                  <a:lnTo>
                    <a:pt x="1139" y="694"/>
                  </a:lnTo>
                  <a:lnTo>
                    <a:pt x="556" y="992"/>
                  </a:lnTo>
                  <a:lnTo>
                    <a:pt x="0" y="1339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22" name="Line 204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1039813" y="2406651"/>
              <a:ext cx="1550988" cy="225742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23" name="Line 205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2590801" y="2406651"/>
              <a:ext cx="1550988" cy="2257425"/>
            </a:xfrm>
            <a:prstGeom prst="line">
              <a:avLst/>
            </a:prstGeom>
            <a:noFill/>
            <a:ln w="1587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24" name="Rectangle 20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651251" y="3300413"/>
              <a:ext cx="14747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R</a:t>
              </a:r>
              <a:endParaRPr lang="en-US" sz="1600"/>
            </a:p>
          </p:txBody>
        </p:sp>
        <p:sp>
          <p:nvSpPr>
            <p:cNvPr id="3125" name="Rectangle 20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381126" y="3300413"/>
              <a:ext cx="14747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R</a:t>
              </a:r>
              <a:endParaRPr lang="en-US" sz="1600"/>
            </a:p>
          </p:txBody>
        </p:sp>
        <p:sp>
          <p:nvSpPr>
            <p:cNvPr id="3126" name="Line 208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2532063" y="4206876"/>
              <a:ext cx="371475" cy="371475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27" name="Line 209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2466976" y="3692526"/>
              <a:ext cx="790575" cy="790575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28" name="Line 210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2401888" y="3176588"/>
              <a:ext cx="1209675" cy="1211263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29" name="Line 211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2335213" y="2660651"/>
              <a:ext cx="1630363" cy="1630363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30" name="Line 212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2270126" y="2374901"/>
              <a:ext cx="1820863" cy="1820863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31" name="Line 213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2203451" y="3732213"/>
              <a:ext cx="368300" cy="368300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32" name="Line 214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2665413" y="2311401"/>
              <a:ext cx="1327150" cy="1328738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33" name="Line 21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2138363" y="3660776"/>
              <a:ext cx="342900" cy="344488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34" name="Line 21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2652713" y="2254251"/>
              <a:ext cx="1236663" cy="1236663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36" name="Line 21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2083744" y="2200276"/>
              <a:ext cx="1699269" cy="1697182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37" name="Line 21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2006601" y="3036888"/>
              <a:ext cx="777875" cy="776288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38" name="Line 22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2940051" y="2147888"/>
              <a:ext cx="731838" cy="733425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39" name="Line 22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1941513" y="3036888"/>
              <a:ext cx="681038" cy="681038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40" name="Line 22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2838451" y="2101851"/>
              <a:ext cx="719138" cy="719138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41" name="Line 2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1876426" y="3036888"/>
              <a:ext cx="584200" cy="585788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42" name="Line 224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2676526" y="2060576"/>
              <a:ext cx="760413" cy="760413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43" name="Line 225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809751" y="3036888"/>
              <a:ext cx="490538" cy="488950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44" name="Line 226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2516188" y="2024063"/>
              <a:ext cx="796925" cy="796925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45" name="Line 227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744663" y="2889251"/>
              <a:ext cx="541338" cy="541338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46" name="Line 228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2354263" y="1990726"/>
              <a:ext cx="830263" cy="830263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47" name="Line 229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1677988" y="1965326"/>
              <a:ext cx="1371600" cy="1370013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48" name="Line 230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V="1">
              <a:off x="1612901" y="1944688"/>
              <a:ext cx="1295400" cy="1295400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49" name="Line 231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 flipV="1">
              <a:off x="1547813" y="1930401"/>
              <a:ext cx="1212850" cy="1212850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50" name="Line 232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1481138" y="1925638"/>
              <a:ext cx="1122363" cy="1122363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51" name="Line 233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V="1">
              <a:off x="1416051" y="1930401"/>
              <a:ext cx="1022350" cy="1022350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52" name="Line 234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1350963" y="1944688"/>
              <a:ext cx="911225" cy="912813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53" name="Line 235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V="1">
              <a:off x="1284288" y="1976438"/>
              <a:ext cx="785813" cy="784225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54" name="Line 236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1219201" y="2025651"/>
              <a:ext cx="638175" cy="639763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55" name="Line 237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V="1">
              <a:off x="1152526" y="2103438"/>
              <a:ext cx="466725" cy="466725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56" name="Line 238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1087438" y="2233613"/>
              <a:ext cx="239713" cy="241300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57" name="Freeform 240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2097088" y="3790951"/>
              <a:ext cx="987425" cy="153988"/>
            </a:xfrm>
            <a:custGeom>
              <a:avLst/>
              <a:gdLst>
                <a:gd name="T0" fmla="*/ 2748 w 2748"/>
                <a:gd name="T1" fmla="*/ 426 h 426"/>
                <a:gd name="T2" fmla="*/ 2433 w 2748"/>
                <a:gd name="T3" fmla="*/ 243 h 426"/>
                <a:gd name="T4" fmla="*/ 2093 w 2748"/>
                <a:gd name="T5" fmla="*/ 109 h 426"/>
                <a:gd name="T6" fmla="*/ 1738 w 2748"/>
                <a:gd name="T7" fmla="*/ 27 h 426"/>
                <a:gd name="T8" fmla="*/ 1374 w 2748"/>
                <a:gd name="T9" fmla="*/ 0 h 426"/>
                <a:gd name="T10" fmla="*/ 1010 w 2748"/>
                <a:gd name="T11" fmla="*/ 27 h 426"/>
                <a:gd name="T12" fmla="*/ 655 w 2748"/>
                <a:gd name="T13" fmla="*/ 109 h 426"/>
                <a:gd name="T14" fmla="*/ 315 w 2748"/>
                <a:gd name="T15" fmla="*/ 243 h 426"/>
                <a:gd name="T16" fmla="*/ 0 w 2748"/>
                <a:gd name="T17" fmla="*/ 426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48"/>
                <a:gd name="T28" fmla="*/ 0 h 426"/>
                <a:gd name="T29" fmla="*/ 2748 w 2748"/>
                <a:gd name="T30" fmla="*/ 426 h 4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48" h="426">
                  <a:moveTo>
                    <a:pt x="2748" y="426"/>
                  </a:moveTo>
                  <a:lnTo>
                    <a:pt x="2433" y="243"/>
                  </a:lnTo>
                  <a:lnTo>
                    <a:pt x="2093" y="109"/>
                  </a:lnTo>
                  <a:lnTo>
                    <a:pt x="1738" y="27"/>
                  </a:lnTo>
                  <a:lnTo>
                    <a:pt x="1374" y="0"/>
                  </a:lnTo>
                  <a:lnTo>
                    <a:pt x="1010" y="27"/>
                  </a:lnTo>
                  <a:lnTo>
                    <a:pt x="655" y="109"/>
                  </a:lnTo>
                  <a:lnTo>
                    <a:pt x="315" y="243"/>
                  </a:lnTo>
                  <a:lnTo>
                    <a:pt x="0" y="42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 type="arrow" w="sm" len="sm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62" name="AutoShape 24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519363" y="3548063"/>
              <a:ext cx="109538" cy="12858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3079" name="AutoShape 248"/>
            <p:cNvSpPr>
              <a:spLocks noChangeAspect="1" noChangeArrowheads="1" noTextEdit="1"/>
            </p:cNvSpPr>
            <p:nvPr>
              <p:custDataLst>
                <p:tags r:id="rId42"/>
              </p:custDataLst>
            </p:nvPr>
          </p:nvSpPr>
          <p:spPr bwMode="auto">
            <a:xfrm>
              <a:off x="4891088" y="1836738"/>
              <a:ext cx="3292475" cy="290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080" name="Rectangle 250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151543" y="2046811"/>
              <a:ext cx="78707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segment</a:t>
              </a:r>
              <a:endParaRPr lang="en-US" sz="1600" dirty="0"/>
            </a:p>
          </p:txBody>
        </p:sp>
        <p:sp>
          <p:nvSpPr>
            <p:cNvPr id="3081" name="Freeform 251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4983163" y="1919288"/>
              <a:ext cx="3101975" cy="481013"/>
            </a:xfrm>
            <a:custGeom>
              <a:avLst/>
              <a:gdLst>
                <a:gd name="T0" fmla="*/ 8628 w 8628"/>
                <a:gd name="T1" fmla="*/ 1339 h 1339"/>
                <a:gd name="T2" fmla="*/ 8072 w 8628"/>
                <a:gd name="T3" fmla="*/ 992 h 1339"/>
                <a:gd name="T4" fmla="*/ 7489 w 8628"/>
                <a:gd name="T5" fmla="*/ 694 h 1339"/>
                <a:gd name="T6" fmla="*/ 6883 w 8628"/>
                <a:gd name="T7" fmla="*/ 446 h 1339"/>
                <a:gd name="T8" fmla="*/ 6258 w 8628"/>
                <a:gd name="T9" fmla="*/ 252 h 1339"/>
                <a:gd name="T10" fmla="*/ 5618 w 8628"/>
                <a:gd name="T11" fmla="*/ 113 h 1339"/>
                <a:gd name="T12" fmla="*/ 4968 w 8628"/>
                <a:gd name="T13" fmla="*/ 28 h 1339"/>
                <a:gd name="T14" fmla="*/ 4314 w 8628"/>
                <a:gd name="T15" fmla="*/ 0 h 1339"/>
                <a:gd name="T16" fmla="*/ 3660 w 8628"/>
                <a:gd name="T17" fmla="*/ 28 h 1339"/>
                <a:gd name="T18" fmla="*/ 3010 w 8628"/>
                <a:gd name="T19" fmla="*/ 113 h 1339"/>
                <a:gd name="T20" fmla="*/ 2370 w 8628"/>
                <a:gd name="T21" fmla="*/ 252 h 1339"/>
                <a:gd name="T22" fmla="*/ 1745 w 8628"/>
                <a:gd name="T23" fmla="*/ 446 h 1339"/>
                <a:gd name="T24" fmla="*/ 1139 w 8628"/>
                <a:gd name="T25" fmla="*/ 694 h 1339"/>
                <a:gd name="T26" fmla="*/ 556 w 8628"/>
                <a:gd name="T27" fmla="*/ 992 h 1339"/>
                <a:gd name="T28" fmla="*/ 0 w 8628"/>
                <a:gd name="T29" fmla="*/ 1339 h 13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28"/>
                <a:gd name="T46" fmla="*/ 0 h 1339"/>
                <a:gd name="T47" fmla="*/ 8628 w 8628"/>
                <a:gd name="T48" fmla="*/ 1339 h 13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28" h="1339">
                  <a:moveTo>
                    <a:pt x="8628" y="1339"/>
                  </a:moveTo>
                  <a:lnTo>
                    <a:pt x="8072" y="992"/>
                  </a:lnTo>
                  <a:lnTo>
                    <a:pt x="7489" y="694"/>
                  </a:lnTo>
                  <a:lnTo>
                    <a:pt x="6883" y="446"/>
                  </a:lnTo>
                  <a:lnTo>
                    <a:pt x="6258" y="252"/>
                  </a:lnTo>
                  <a:lnTo>
                    <a:pt x="5618" y="113"/>
                  </a:lnTo>
                  <a:lnTo>
                    <a:pt x="4968" y="28"/>
                  </a:lnTo>
                  <a:lnTo>
                    <a:pt x="4314" y="0"/>
                  </a:lnTo>
                  <a:lnTo>
                    <a:pt x="3660" y="28"/>
                  </a:lnTo>
                  <a:lnTo>
                    <a:pt x="3010" y="113"/>
                  </a:lnTo>
                  <a:lnTo>
                    <a:pt x="2370" y="252"/>
                  </a:lnTo>
                  <a:lnTo>
                    <a:pt x="1745" y="446"/>
                  </a:lnTo>
                  <a:lnTo>
                    <a:pt x="1139" y="694"/>
                  </a:lnTo>
                  <a:lnTo>
                    <a:pt x="556" y="992"/>
                  </a:lnTo>
                  <a:lnTo>
                    <a:pt x="0" y="1339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082" name="Line 252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4983163" y="2400301"/>
              <a:ext cx="3101975" cy="158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083" name="Line 253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4983163" y="2400301"/>
              <a:ext cx="1550988" cy="22574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084" name="Line 254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6534151" y="2400301"/>
              <a:ext cx="1550988" cy="22574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085" name="Rectangle 255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594601" y="3294063"/>
              <a:ext cx="14747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R</a:t>
              </a:r>
              <a:endParaRPr lang="en-US" sz="1600"/>
            </a:p>
          </p:txBody>
        </p:sp>
        <p:sp>
          <p:nvSpPr>
            <p:cNvPr id="3086" name="Rectangle 25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324476" y="3294063"/>
              <a:ext cx="14747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R</a:t>
              </a:r>
              <a:endParaRPr lang="en-US" sz="1600"/>
            </a:p>
          </p:txBody>
        </p:sp>
        <p:sp>
          <p:nvSpPr>
            <p:cNvPr id="3087" name="Line 257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8023226" y="2376488"/>
              <a:ext cx="23813" cy="23813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088" name="Line 258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V="1">
              <a:off x="7862888" y="2312988"/>
              <a:ext cx="85725" cy="87313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089" name="Line 25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V="1">
              <a:off x="7700963" y="2254251"/>
              <a:ext cx="144463" cy="146050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090" name="Line 260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V="1">
              <a:off x="7540626" y="2200276"/>
              <a:ext cx="198438" cy="200025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091" name="Line 26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V="1">
              <a:off x="7378701" y="2147888"/>
              <a:ext cx="250825" cy="252413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092" name="Line 262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V="1">
              <a:off x="7216776" y="2101851"/>
              <a:ext cx="298450" cy="298450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093" name="Line 263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7056438" y="2058988"/>
              <a:ext cx="339725" cy="341313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094" name="Line 264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 flipV="1">
              <a:off x="6894513" y="2020888"/>
              <a:ext cx="377825" cy="379413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095" name="Line 265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V="1">
              <a:off x="6732588" y="2312988"/>
              <a:ext cx="87313" cy="87313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096" name="Line 266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 flipV="1">
              <a:off x="6964363" y="1989138"/>
              <a:ext cx="179388" cy="179388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097" name="Line 267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 flipV="1">
              <a:off x="6572251" y="2312988"/>
              <a:ext cx="87313" cy="87313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098" name="Line 268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 flipV="1">
              <a:off x="6894513" y="1960563"/>
              <a:ext cx="115888" cy="115888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099" name="Line 269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 flipV="1">
              <a:off x="6410326" y="2312988"/>
              <a:ext cx="87313" cy="87313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00" name="Line 270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 flipV="1">
              <a:off x="6732588" y="1939926"/>
              <a:ext cx="138113" cy="136525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01" name="Line 271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 flipV="1">
              <a:off x="6248401" y="2312988"/>
              <a:ext cx="87313" cy="87313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02" name="Line 272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 flipV="1">
              <a:off x="6572251" y="1925638"/>
              <a:ext cx="150813" cy="150813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03" name="Line 273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 flipV="1">
              <a:off x="6088063" y="2312988"/>
              <a:ext cx="87313" cy="87313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04" name="Line 274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 flipV="1">
              <a:off x="6410326" y="1919288"/>
              <a:ext cx="157163" cy="157163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05" name="Line 275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5926138" y="2249488"/>
              <a:ext cx="150813" cy="150813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06" name="Line 276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V="1">
              <a:off x="6249988" y="1922463"/>
              <a:ext cx="153988" cy="153988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07" name="Line 277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 flipV="1">
              <a:off x="5764213" y="2087563"/>
              <a:ext cx="312738" cy="312738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08" name="Line 278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 flipV="1">
              <a:off x="6088063" y="1936751"/>
              <a:ext cx="139700" cy="139700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09" name="Line 279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V="1">
              <a:off x="5603876" y="1963738"/>
              <a:ext cx="434975" cy="436563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10" name="Line 28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 flipV="1">
              <a:off x="5441951" y="2011363"/>
              <a:ext cx="387350" cy="388938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11" name="Line 281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 flipV="1">
              <a:off x="5280026" y="2085976"/>
              <a:ext cx="314325" cy="314325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12" name="Line 282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 flipV="1">
              <a:off x="5119688" y="2208213"/>
              <a:ext cx="190500" cy="192088"/>
            </a:xfrm>
            <a:prstGeom prst="line">
              <a:avLst/>
            </a:prstGeom>
            <a:noFill/>
            <a:ln w="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13" name="Freeform 284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6040438" y="3784601"/>
              <a:ext cx="987425" cy="153988"/>
            </a:xfrm>
            <a:custGeom>
              <a:avLst/>
              <a:gdLst>
                <a:gd name="T0" fmla="*/ 2748 w 2748"/>
                <a:gd name="T1" fmla="*/ 426 h 426"/>
                <a:gd name="T2" fmla="*/ 2433 w 2748"/>
                <a:gd name="T3" fmla="*/ 243 h 426"/>
                <a:gd name="T4" fmla="*/ 2093 w 2748"/>
                <a:gd name="T5" fmla="*/ 109 h 426"/>
                <a:gd name="T6" fmla="*/ 1738 w 2748"/>
                <a:gd name="T7" fmla="*/ 27 h 426"/>
                <a:gd name="T8" fmla="*/ 1374 w 2748"/>
                <a:gd name="T9" fmla="*/ 0 h 426"/>
                <a:gd name="T10" fmla="*/ 1010 w 2748"/>
                <a:gd name="T11" fmla="*/ 27 h 426"/>
                <a:gd name="T12" fmla="*/ 655 w 2748"/>
                <a:gd name="T13" fmla="*/ 109 h 426"/>
                <a:gd name="T14" fmla="*/ 315 w 2748"/>
                <a:gd name="T15" fmla="*/ 243 h 426"/>
                <a:gd name="T16" fmla="*/ 0 w 2748"/>
                <a:gd name="T17" fmla="*/ 426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48"/>
                <a:gd name="T28" fmla="*/ 0 h 426"/>
                <a:gd name="T29" fmla="*/ 2748 w 2748"/>
                <a:gd name="T30" fmla="*/ 426 h 4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48" h="426">
                  <a:moveTo>
                    <a:pt x="2748" y="426"/>
                  </a:moveTo>
                  <a:lnTo>
                    <a:pt x="2433" y="243"/>
                  </a:lnTo>
                  <a:lnTo>
                    <a:pt x="2093" y="109"/>
                  </a:lnTo>
                  <a:lnTo>
                    <a:pt x="1738" y="27"/>
                  </a:lnTo>
                  <a:lnTo>
                    <a:pt x="1374" y="0"/>
                  </a:lnTo>
                  <a:lnTo>
                    <a:pt x="1010" y="27"/>
                  </a:lnTo>
                  <a:lnTo>
                    <a:pt x="655" y="109"/>
                  </a:lnTo>
                  <a:lnTo>
                    <a:pt x="315" y="243"/>
                  </a:lnTo>
                  <a:lnTo>
                    <a:pt x="0" y="42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18" name="AutoShape 289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6516688" y="3551238"/>
              <a:ext cx="109538" cy="12858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B751A1D8-DC46-48CE-A831-DD3029AA6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Sectors and Segments</a:t>
            </a:r>
          </a:p>
        </p:txBody>
      </p:sp>
      <p:graphicFrame>
        <p:nvGraphicFramePr>
          <p:cNvPr id="3074" name="Object 290"/>
          <p:cNvGraphicFramePr>
            <a:graphicFrameLocks noGrp="1" noChangeAspect="1"/>
          </p:cNvGraphicFramePr>
          <p:nvPr>
            <p:ph sz="quarter"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12243770"/>
              </p:ext>
            </p:extLst>
          </p:nvPr>
        </p:nvGraphicFramePr>
        <p:xfrm>
          <a:off x="1580233" y="5081001"/>
          <a:ext cx="1504440" cy="552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9" imgW="1002960" imgH="368280" progId="Equation.DSMT4">
                  <p:embed/>
                </p:oleObj>
              </mc:Choice>
              <mc:Fallback>
                <p:oleObj name="Equation" r:id="rId79" imgW="1002960" imgH="368280" progId="Equation.DSMT4">
                  <p:embed/>
                  <p:pic>
                    <p:nvPicPr>
                      <p:cNvPr id="0" name="Picture 10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0233" y="5081001"/>
                        <a:ext cx="1504440" cy="552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292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5268674"/>
              </p:ext>
            </p:extLst>
          </p:nvPr>
        </p:nvGraphicFramePr>
        <p:xfrm>
          <a:off x="5048546" y="5081001"/>
          <a:ext cx="2228580" cy="552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1" imgW="1485720" imgH="368280" progId="Equation.DSMT4">
                  <p:embed/>
                </p:oleObj>
              </mc:Choice>
              <mc:Fallback>
                <p:oleObj name="Equation" r:id="rId81" imgW="1485720" imgH="368280" progId="Equation.DSMT4">
                  <p:embed/>
                  <p:pic>
                    <p:nvPicPr>
                      <p:cNvPr id="0" name="Picture 9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546" y="5081001"/>
                        <a:ext cx="2228580" cy="552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Content Placeholder 3">
            <a:extLst>
              <a:ext uri="{FF2B5EF4-FFF2-40B4-BE49-F238E27FC236}">
                <a16:creationId xmlns:a16="http://schemas.microsoft.com/office/drawing/2014/main" id="{CF436838-3359-4915-B32D-508392168D33}"/>
              </a:ext>
            </a:extLst>
          </p:cNvPr>
          <p:cNvSpPr txBox="1">
            <a:spLocks/>
          </p:cNvSpPr>
          <p:nvPr/>
        </p:nvSpPr>
        <p:spPr>
          <a:xfrm>
            <a:off x="533400" y="885825"/>
            <a:ext cx="7391400" cy="55881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84" name="Content Placeholder 3">
            <a:extLst>
              <a:ext uri="{FF2B5EF4-FFF2-40B4-BE49-F238E27FC236}">
                <a16:creationId xmlns:a16="http://schemas.microsoft.com/office/drawing/2014/main" id="{BB02B33C-C4F7-4EE4-B755-0245F6C385F4}"/>
              </a:ext>
            </a:extLst>
          </p:cNvPr>
          <p:cNvSpPr txBox="1">
            <a:spLocks/>
          </p:cNvSpPr>
          <p:nvPr/>
        </p:nvSpPr>
        <p:spPr>
          <a:xfrm>
            <a:off x="685800" y="1038225"/>
            <a:ext cx="7391400" cy="55881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Parts of a complete circle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99396-01EB-4F21-B70D-9DD3FD0CD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Tangency Condition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0B8E0-B4C1-4DF0-B835-8F89FBEE19E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885825"/>
            <a:ext cx="7391400" cy="5588127"/>
          </a:xfrm>
        </p:spPr>
        <p:txBody>
          <a:bodyPr/>
          <a:lstStyle/>
          <a:p>
            <a:r>
              <a:rPr lang="en-US" dirty="0"/>
              <a:t>For a tangent condition:</a:t>
            </a:r>
          </a:p>
          <a:p>
            <a:pPr lvl="1"/>
            <a:r>
              <a:rPr lang="en-US" dirty="0"/>
              <a:t>Line-curve (&amp; curve-line)</a:t>
            </a:r>
          </a:p>
          <a:p>
            <a:pPr lvl="2"/>
            <a:r>
              <a:rPr lang="en-US" dirty="0"/>
              <a:t>Line is perpendicular to radius at intersection</a:t>
            </a:r>
          </a:p>
          <a:p>
            <a:pPr lvl="1"/>
            <a:r>
              <a:rPr lang="en-US" dirty="0"/>
              <a:t>Curve-curve</a:t>
            </a:r>
          </a:p>
          <a:p>
            <a:pPr lvl="2"/>
            <a:r>
              <a:rPr lang="en-US" dirty="0"/>
              <a:t>Intersection point and radius point of both arcs are collinear.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72A5E35-59AC-424D-9C96-38DBA342B314}"/>
              </a:ext>
            </a:extLst>
          </p:cNvPr>
          <p:cNvGrpSpPr/>
          <p:nvPr/>
        </p:nvGrpSpPr>
        <p:grpSpPr>
          <a:xfrm>
            <a:off x="665968" y="3351662"/>
            <a:ext cx="4395228" cy="4754792"/>
            <a:chOff x="2313988" y="3078419"/>
            <a:chExt cx="4395228" cy="475479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5B60C48-5B95-4164-8AF1-D63992F6D90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13988" y="3261211"/>
              <a:ext cx="4395228" cy="4572000"/>
              <a:chOff x="1721137" y="1542941"/>
              <a:chExt cx="2984261" cy="3104285"/>
            </a:xfrm>
          </p:grpSpPr>
          <p:sp>
            <p:nvSpPr>
              <p:cNvPr id="24" name="Arc 23">
                <a:extLst>
                  <a:ext uri="{FF2B5EF4-FFF2-40B4-BE49-F238E27FC236}">
                    <a16:creationId xmlns:a16="http://schemas.microsoft.com/office/drawing/2014/main" id="{B572077C-3CC1-4B6A-9276-90E78FBF313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255881">
                <a:off x="1721137" y="1662965"/>
                <a:ext cx="2984261" cy="2984261"/>
              </a:xfrm>
              <a:prstGeom prst="arc">
                <a:avLst>
                  <a:gd name="adj1" fmla="val 16200000"/>
                  <a:gd name="adj2" fmla="val 18576700"/>
                </a:avLst>
              </a:prstGeom>
              <a:ln w="19050">
                <a:solidFill>
                  <a:schemeClr val="tx1"/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FF0CCBA-DA5E-4AE5-BB82-8157AEB89FF2}"/>
                  </a:ext>
                </a:extLst>
              </p:cNvPr>
              <p:cNvSpPr txBox="1"/>
              <p:nvPr/>
            </p:nvSpPr>
            <p:spPr>
              <a:xfrm>
                <a:off x="2378581" y="1893444"/>
                <a:ext cx="335446" cy="229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+mn-lt"/>
                  </a:rPr>
                  <a:t>90°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F86A011-E9B1-4003-8EE7-C9A4603510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07199" y="1732290"/>
                <a:ext cx="449052" cy="1419472"/>
              </a:xfrm>
              <a:prstGeom prst="line">
                <a:avLst/>
              </a:prstGeom>
              <a:ln w="6350">
                <a:solidFill>
                  <a:srgbClr val="3333FF"/>
                </a:solidFill>
                <a:prstDash val="lgDash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08E3558-FFCE-4C12-BDD8-0B3BB2B641F7}"/>
                  </a:ext>
                </a:extLst>
              </p:cNvPr>
              <p:cNvCxnSpPr/>
              <p:nvPr/>
            </p:nvCxnSpPr>
            <p:spPr>
              <a:xfrm rot="20255881">
                <a:off x="2922870" y="1715935"/>
                <a:ext cx="0" cy="1492130"/>
              </a:xfrm>
              <a:prstGeom prst="line">
                <a:avLst/>
              </a:prstGeom>
              <a:ln w="6350">
                <a:solidFill>
                  <a:srgbClr val="3333FF"/>
                </a:solidFill>
                <a:prstDash val="lgDash"/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84F8F07-D1CD-465D-9C24-3734F607DA7F}"/>
                  </a:ext>
                </a:extLst>
              </p:cNvPr>
              <p:cNvCxnSpPr>
                <a:cxnSpLocks/>
              </p:cNvCxnSpPr>
              <p:nvPr/>
            </p:nvCxnSpPr>
            <p:spPr>
              <a:xfrm rot="4055881">
                <a:off x="2294122" y="1545249"/>
                <a:ext cx="0" cy="746065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310A49F-5E95-46A3-8435-2E31336DB5A2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9840924" flipH="1" flipV="1">
                <a:off x="2574535" y="1819056"/>
                <a:ext cx="8880" cy="74607"/>
              </a:xfrm>
              <a:prstGeom prst="line">
                <a:avLst/>
              </a:prstGeom>
              <a:ln w="31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A7277FC-A07F-45FA-9FA8-FED3CA366A8A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5240924" flipH="1" flipV="1">
                <a:off x="2623715" y="1839154"/>
                <a:ext cx="8880" cy="74607"/>
              </a:xfrm>
              <a:prstGeom prst="line">
                <a:avLst/>
              </a:prstGeom>
              <a:ln w="31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331B219-AE9C-4F49-BFC3-90EE9D69BF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6251" y="1567543"/>
                <a:ext cx="889259" cy="16474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Arc 32">
                <a:extLst>
                  <a:ext uri="{FF2B5EF4-FFF2-40B4-BE49-F238E27FC236}">
                    <a16:creationId xmlns:a16="http://schemas.microsoft.com/office/drawing/2014/main" id="{78925C36-0C76-484D-9DA7-3265E38AEF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85044" y="1542941"/>
                <a:ext cx="378700" cy="378700"/>
              </a:xfrm>
              <a:prstGeom prst="arc">
                <a:avLst>
                  <a:gd name="adj1" fmla="val 20986938"/>
                  <a:gd name="adj2" fmla="val 6480126"/>
                </a:avLst>
              </a:prstGeom>
              <a:ln w="3175">
                <a:solidFill>
                  <a:schemeClr val="accent2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39B5D768-BA63-40B1-8D24-AB8E1CC8601C}"/>
                  </a:ext>
                </a:extLst>
              </p:cNvPr>
              <p:cNvGrpSpPr/>
              <p:nvPr/>
            </p:nvGrpSpPr>
            <p:grpSpPr>
              <a:xfrm>
                <a:off x="3766611" y="1819275"/>
                <a:ext cx="640862" cy="229870"/>
                <a:chOff x="4087042" y="1723416"/>
                <a:chExt cx="640862" cy="229870"/>
              </a:xfrm>
            </p:grpSpPr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931DEA2-D478-49B3-8785-129A3FF0F7AA}"/>
                    </a:ext>
                  </a:extLst>
                </p:cNvPr>
                <p:cNvSpPr txBox="1"/>
                <p:nvPr/>
              </p:nvSpPr>
              <p:spPr>
                <a:xfrm>
                  <a:off x="4087042" y="1723416"/>
                  <a:ext cx="640862" cy="2298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rgbClr val="FF0000"/>
                      </a:solidFill>
                      <a:latin typeface="+mn-lt"/>
                    </a:rPr>
                    <a:t>=90°</a:t>
                  </a:r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DFB58D2C-1C57-4917-9DE5-C34C01608B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1000000" flipH="1">
                  <a:off x="4148523" y="1811042"/>
                  <a:ext cx="69105" cy="7739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5BE7FF-28BA-4A0F-947A-14A3A41BC364}"/>
                </a:ext>
              </a:extLst>
            </p:cNvPr>
            <p:cNvSpPr txBox="1"/>
            <p:nvPr/>
          </p:nvSpPr>
          <p:spPr>
            <a:xfrm>
              <a:off x="3034603" y="3232308"/>
              <a:ext cx="9220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tangent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AE93A43-44E0-4694-A283-A459DC1C1FA9}"/>
                </a:ext>
              </a:extLst>
            </p:cNvPr>
            <p:cNvSpPr txBox="1"/>
            <p:nvPr/>
          </p:nvSpPr>
          <p:spPr>
            <a:xfrm>
              <a:off x="4565948" y="3078419"/>
              <a:ext cx="13436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non-tangent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0E479B3-43A6-4CE3-AB7C-F9B0D73004FC}"/>
              </a:ext>
            </a:extLst>
          </p:cNvPr>
          <p:cNvGrpSpPr/>
          <p:nvPr/>
        </p:nvGrpSpPr>
        <p:grpSpPr>
          <a:xfrm>
            <a:off x="3586778" y="2856083"/>
            <a:ext cx="4103359" cy="4924655"/>
            <a:chOff x="3731480" y="2763156"/>
            <a:chExt cx="4103359" cy="4924655"/>
          </a:xfrm>
        </p:grpSpPr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0EE5AE60-65F3-4523-AA09-1291175E88AC}"/>
                </a:ext>
              </a:extLst>
            </p:cNvPr>
            <p:cNvSpPr>
              <a:spLocks noChangeAspect="1"/>
            </p:cNvSpPr>
            <p:nvPr/>
          </p:nvSpPr>
          <p:spPr>
            <a:xfrm rot="20255881">
              <a:off x="4464626" y="3611143"/>
              <a:ext cx="2984261" cy="2984261"/>
            </a:xfrm>
            <a:prstGeom prst="arc">
              <a:avLst>
                <a:gd name="adj1" fmla="val 16200000"/>
                <a:gd name="adj2" fmla="val 18576700"/>
              </a:avLst>
            </a:prstGeom>
            <a:ln w="19050"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7393A871-8A0B-4D32-AD85-7D610C94CB43}"/>
                </a:ext>
              </a:extLst>
            </p:cNvPr>
            <p:cNvSpPr>
              <a:spLocks noChangeAspect="1"/>
            </p:cNvSpPr>
            <p:nvPr/>
          </p:nvSpPr>
          <p:spPr>
            <a:xfrm rot="1055881">
              <a:off x="3731480" y="3584452"/>
              <a:ext cx="4103359" cy="4103359"/>
            </a:xfrm>
            <a:prstGeom prst="arc">
              <a:avLst>
                <a:gd name="adj1" fmla="val 16200000"/>
                <a:gd name="adj2" fmla="val 17977038"/>
              </a:avLst>
            </a:prstGeom>
            <a:ln w="19050"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87451E9-C4F6-4845-8C22-DD34D32FF027}"/>
                </a:ext>
              </a:extLst>
            </p:cNvPr>
            <p:cNvCxnSpPr/>
            <p:nvPr/>
          </p:nvCxnSpPr>
          <p:spPr>
            <a:xfrm rot="1055881">
              <a:off x="6093309" y="3632460"/>
              <a:ext cx="0" cy="2051679"/>
            </a:xfrm>
            <a:prstGeom prst="line">
              <a:avLst/>
            </a:prstGeom>
            <a:ln w="6350">
              <a:solidFill>
                <a:srgbClr val="008000"/>
              </a:solidFill>
              <a:prstDash val="lg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44F95A1-20D6-4FED-AFF7-C836CAB4BDFF}"/>
                </a:ext>
              </a:extLst>
            </p:cNvPr>
            <p:cNvCxnSpPr>
              <a:cxnSpLocks/>
            </p:cNvCxnSpPr>
            <p:nvPr/>
          </p:nvCxnSpPr>
          <p:spPr>
            <a:xfrm rot="2855881">
              <a:off x="6540674" y="3918539"/>
              <a:ext cx="0" cy="2051680"/>
            </a:xfrm>
            <a:prstGeom prst="line">
              <a:avLst/>
            </a:prstGeom>
            <a:ln w="6350">
              <a:solidFill>
                <a:schemeClr val="accent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8556A5D-A000-4070-80DC-266328FC281E}"/>
                </a:ext>
              </a:extLst>
            </p:cNvPr>
            <p:cNvCxnSpPr/>
            <p:nvPr/>
          </p:nvCxnSpPr>
          <p:spPr>
            <a:xfrm rot="20255881">
              <a:off x="5666359" y="3664113"/>
              <a:ext cx="0" cy="1492130"/>
            </a:xfrm>
            <a:prstGeom prst="line">
              <a:avLst/>
            </a:prstGeom>
            <a:ln w="6350">
              <a:solidFill>
                <a:srgbClr val="3333FF"/>
              </a:solidFill>
              <a:prstDash val="lg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2E09507-0CA1-4848-913C-B1B4DC9F8D03}"/>
                </a:ext>
              </a:extLst>
            </p:cNvPr>
            <p:cNvCxnSpPr>
              <a:cxnSpLocks noChangeAspect="1"/>
            </p:cNvCxnSpPr>
            <p:nvPr/>
          </p:nvCxnSpPr>
          <p:spPr>
            <a:xfrm rot="844969" flipH="1">
              <a:off x="6467668" y="3261987"/>
              <a:ext cx="22915" cy="373033"/>
            </a:xfrm>
            <a:prstGeom prst="line">
              <a:avLst/>
            </a:prstGeom>
            <a:ln>
              <a:solidFill>
                <a:srgbClr val="008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7003E36-06A9-4320-84C7-9E5EB1A47271}"/>
                </a:ext>
              </a:extLst>
            </p:cNvPr>
            <p:cNvCxnSpPr>
              <a:cxnSpLocks noChangeAspect="1"/>
            </p:cNvCxnSpPr>
            <p:nvPr/>
          </p:nvCxnSpPr>
          <p:spPr>
            <a:xfrm rot="844969" flipH="1">
              <a:off x="5683498" y="5687839"/>
              <a:ext cx="22915" cy="373033"/>
            </a:xfrm>
            <a:prstGeom prst="line">
              <a:avLst/>
            </a:prstGeom>
            <a:ln>
              <a:solidFill>
                <a:srgbClr val="008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5F1DCD1-EB3E-41E8-8AC4-1396D027C08C}"/>
                </a:ext>
              </a:extLst>
            </p:cNvPr>
            <p:cNvSpPr txBox="1"/>
            <p:nvPr/>
          </p:nvSpPr>
          <p:spPr>
            <a:xfrm rot="17164969">
              <a:off x="5925279" y="3063720"/>
              <a:ext cx="9396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8000"/>
                  </a:solidFill>
                  <a:latin typeface="+mn-lt"/>
                </a:rPr>
                <a:t>colinear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D4F8B66-DEBE-4F6C-95F5-5419F467C9B2}"/>
                </a:ext>
              </a:extLst>
            </p:cNvPr>
            <p:cNvSpPr txBox="1"/>
            <p:nvPr/>
          </p:nvSpPr>
          <p:spPr>
            <a:xfrm>
              <a:off x="6525575" y="3401585"/>
              <a:ext cx="9220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tangent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AC9360A-CCDB-4EC6-AF4D-169492DBD77F}"/>
              </a:ext>
            </a:extLst>
          </p:cNvPr>
          <p:cNvGrpSpPr>
            <a:grpSpLocks noChangeAspect="1"/>
          </p:cNvGrpSpPr>
          <p:nvPr/>
        </p:nvGrpSpPr>
        <p:grpSpPr>
          <a:xfrm>
            <a:off x="987991" y="-203967"/>
            <a:ext cx="6146352" cy="5943600"/>
            <a:chOff x="146073" y="-676786"/>
            <a:chExt cx="7533154" cy="7284655"/>
          </a:xfrm>
        </p:grpSpPr>
        <p:sp>
          <p:nvSpPr>
            <p:cNvPr id="228" name="Arc 227">
              <a:extLst>
                <a:ext uri="{FF2B5EF4-FFF2-40B4-BE49-F238E27FC236}">
                  <a16:creationId xmlns:a16="http://schemas.microsoft.com/office/drawing/2014/main" id="{4EEA0EAC-3818-47C8-BCF1-DBAF397E4C71}"/>
                </a:ext>
              </a:extLst>
            </p:cNvPr>
            <p:cNvSpPr>
              <a:spLocks noChangeAspect="1"/>
            </p:cNvSpPr>
            <p:nvPr/>
          </p:nvSpPr>
          <p:spPr>
            <a:xfrm rot="20255881">
              <a:off x="1044639" y="1611382"/>
              <a:ext cx="3657600" cy="3657600"/>
            </a:xfrm>
            <a:prstGeom prst="arc">
              <a:avLst>
                <a:gd name="adj1" fmla="val 16200000"/>
                <a:gd name="adj2" fmla="val 18576700"/>
              </a:avLst>
            </a:prstGeom>
            <a:ln w="19050"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Arc 230">
              <a:extLst>
                <a:ext uri="{FF2B5EF4-FFF2-40B4-BE49-F238E27FC236}">
                  <a16:creationId xmlns:a16="http://schemas.microsoft.com/office/drawing/2014/main" id="{C49935AB-8039-40C8-A444-2B80761894D3}"/>
                </a:ext>
              </a:extLst>
            </p:cNvPr>
            <p:cNvSpPr>
              <a:spLocks noChangeAspect="1"/>
            </p:cNvSpPr>
            <p:nvPr/>
          </p:nvSpPr>
          <p:spPr>
            <a:xfrm rot="11255881">
              <a:off x="4021627" y="-676786"/>
              <a:ext cx="3657600" cy="3657600"/>
            </a:xfrm>
            <a:prstGeom prst="arc">
              <a:avLst>
                <a:gd name="adj1" fmla="val 16200000"/>
                <a:gd name="adj2" fmla="val 18576700"/>
              </a:avLst>
            </a:prstGeom>
            <a:ln w="19050">
              <a:solidFill>
                <a:schemeClr val="tx1"/>
              </a:solidFill>
              <a:prstDash val="solid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Arc 233">
              <a:extLst>
                <a:ext uri="{FF2B5EF4-FFF2-40B4-BE49-F238E27FC236}">
                  <a16:creationId xmlns:a16="http://schemas.microsoft.com/office/drawing/2014/main" id="{A407EC76-4195-49CC-BA26-F95B0C93AA42}"/>
                </a:ext>
              </a:extLst>
            </p:cNvPr>
            <p:cNvSpPr>
              <a:spLocks noChangeAspect="1"/>
            </p:cNvSpPr>
            <p:nvPr/>
          </p:nvSpPr>
          <p:spPr>
            <a:xfrm rot="1055881">
              <a:off x="146073" y="1578669"/>
              <a:ext cx="5029200" cy="5029200"/>
            </a:xfrm>
            <a:prstGeom prst="arc">
              <a:avLst>
                <a:gd name="adj1" fmla="val 16200000"/>
                <a:gd name="adj2" fmla="val 17977038"/>
              </a:avLst>
            </a:prstGeom>
            <a:ln w="19050"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D35EA11-1207-47C2-AC41-56E4714BA013}"/>
                </a:ext>
              </a:extLst>
            </p:cNvPr>
            <p:cNvGrpSpPr/>
            <p:nvPr/>
          </p:nvGrpSpPr>
          <p:grpSpPr>
            <a:xfrm>
              <a:off x="1289706" y="599875"/>
              <a:ext cx="5201938" cy="3993169"/>
              <a:chOff x="1289706" y="599875"/>
              <a:chExt cx="5201938" cy="3993169"/>
            </a:xfrm>
          </p:grpSpPr>
          <p:sp>
            <p:nvSpPr>
              <p:cNvPr id="4280" name="TextBox 4279">
                <a:extLst>
                  <a:ext uri="{FF2B5EF4-FFF2-40B4-BE49-F238E27FC236}">
                    <a16:creationId xmlns:a16="http://schemas.microsoft.com/office/drawing/2014/main" id="{89CB4DDB-69E9-4CDC-B07A-7F02AE3FFFF5}"/>
                  </a:ext>
                </a:extLst>
              </p:cNvPr>
              <p:cNvSpPr txBox="1"/>
              <p:nvPr/>
            </p:nvSpPr>
            <p:spPr>
              <a:xfrm>
                <a:off x="1850422" y="1893865"/>
                <a:ext cx="509247" cy="339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90°</a:t>
                </a:r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EF37F0F6-1D04-4513-99A3-9FEBDD80D587}"/>
                  </a:ext>
                </a:extLst>
              </p:cNvPr>
              <p:cNvSpPr txBox="1"/>
              <p:nvPr/>
            </p:nvSpPr>
            <p:spPr>
              <a:xfrm>
                <a:off x="5660556" y="2652077"/>
                <a:ext cx="509247" cy="339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90°</a:t>
                </a:r>
              </a:p>
            </p:txBody>
          </p: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73476227-85B7-4638-AC89-B1EE09D44201}"/>
                  </a:ext>
                </a:extLst>
              </p:cNvPr>
              <p:cNvCxnSpPr/>
              <p:nvPr/>
            </p:nvCxnSpPr>
            <p:spPr>
              <a:xfrm rot="1055881">
                <a:off x="3040801" y="1637509"/>
                <a:ext cx="0" cy="2514600"/>
              </a:xfrm>
              <a:prstGeom prst="line">
                <a:avLst/>
              </a:prstGeom>
              <a:ln w="6350">
                <a:solidFill>
                  <a:srgbClr val="008000"/>
                </a:solidFill>
                <a:prstDash val="lgDash"/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580877FC-67D2-4469-9BFF-2D28CAFBBCEB}"/>
                  </a:ext>
                </a:extLst>
              </p:cNvPr>
              <p:cNvCxnSpPr>
                <a:cxnSpLocks/>
              </p:cNvCxnSpPr>
              <p:nvPr/>
            </p:nvCxnSpPr>
            <p:spPr>
              <a:xfrm rot="2855881">
                <a:off x="3589105" y="1988136"/>
                <a:ext cx="0" cy="2514600"/>
              </a:xfrm>
              <a:prstGeom prst="line">
                <a:avLst/>
              </a:prstGeom>
              <a:ln w="635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909B0717-101B-4D3A-ADA2-BE2DCE1A3CE2}"/>
                  </a:ext>
                </a:extLst>
              </p:cNvPr>
              <p:cNvCxnSpPr/>
              <p:nvPr/>
            </p:nvCxnSpPr>
            <p:spPr>
              <a:xfrm rot="20255881">
                <a:off x="2517519" y="1676304"/>
                <a:ext cx="0" cy="1828800"/>
              </a:xfrm>
              <a:prstGeom prst="line">
                <a:avLst/>
              </a:prstGeom>
              <a:ln w="6350">
                <a:solidFill>
                  <a:srgbClr val="3333FF"/>
                </a:solidFill>
                <a:prstDash val="lgDash"/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A49AF43D-E6FF-4D4B-9995-36E723B62987}"/>
                  </a:ext>
                </a:extLst>
              </p:cNvPr>
              <p:cNvCxnSpPr>
                <a:cxnSpLocks/>
              </p:cNvCxnSpPr>
              <p:nvPr/>
            </p:nvCxnSpPr>
            <p:spPr>
              <a:xfrm rot="4055881">
                <a:off x="1746906" y="1467106"/>
                <a:ext cx="0" cy="9144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1FB5DF8A-2BCD-4364-9397-0FF3ECBABBD7}"/>
                  </a:ext>
                </a:extLst>
              </p:cNvPr>
              <p:cNvCxnSpPr>
                <a:cxnSpLocks/>
              </p:cNvCxnSpPr>
              <p:nvPr/>
            </p:nvCxnSpPr>
            <p:spPr>
              <a:xfrm rot="11255881">
                <a:off x="5729523" y="1143986"/>
                <a:ext cx="0" cy="1828800"/>
              </a:xfrm>
              <a:prstGeom prst="line">
                <a:avLst/>
              </a:prstGeom>
              <a:ln w="6350">
                <a:solidFill>
                  <a:srgbClr val="3333FF"/>
                </a:solidFill>
                <a:prstDash val="lgDash"/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98DB7906-516B-464E-96A9-D565780AC6E2}"/>
                  </a:ext>
                </a:extLst>
              </p:cNvPr>
              <p:cNvCxnSpPr>
                <a:cxnSpLocks/>
                <a:stCxn id="231" idx="2"/>
              </p:cNvCxnSpPr>
              <p:nvPr/>
            </p:nvCxnSpPr>
            <p:spPr>
              <a:xfrm rot="20255881" flipV="1">
                <a:off x="4324578" y="1466208"/>
                <a:ext cx="1704183" cy="627068"/>
              </a:xfrm>
              <a:prstGeom prst="line">
                <a:avLst/>
              </a:prstGeom>
              <a:ln w="6350">
                <a:solidFill>
                  <a:schemeClr val="accent2"/>
                </a:solidFill>
                <a:prstDash val="lgDash"/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A7E93443-DEA9-4694-8BCA-99D49365D58D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4055881" flipV="1">
                <a:off x="5826895" y="2638692"/>
                <a:ext cx="421557" cy="75438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4C89227C-74B7-4EC0-ABC7-398832E1BA78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844969" flipH="1">
                <a:off x="3491725" y="1187277"/>
                <a:ext cx="28085" cy="457200"/>
              </a:xfrm>
              <a:prstGeom prst="line">
                <a:avLst/>
              </a:prstGeom>
              <a:ln>
                <a:solidFill>
                  <a:srgbClr val="008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0D1A7506-CB01-44C5-83C6-527245781460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844969" flipH="1">
                <a:off x="2542939" y="4135844"/>
                <a:ext cx="28085" cy="457200"/>
              </a:xfrm>
              <a:prstGeom prst="line">
                <a:avLst/>
              </a:prstGeom>
              <a:ln>
                <a:solidFill>
                  <a:srgbClr val="008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1E8BB61B-FCF6-498B-AF21-903A4FBD5394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844969" flipV="1">
                <a:off x="2241254" y="4094367"/>
                <a:ext cx="300784" cy="45720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B621BD56-CBEF-47D4-B366-D2AEE1AE3D59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844969" flipV="1">
                <a:off x="5914420" y="924131"/>
                <a:ext cx="150392" cy="228600"/>
              </a:xfrm>
              <a:prstGeom prst="line">
                <a:avLst/>
              </a:prstGeom>
              <a:ln>
                <a:solidFill>
                  <a:srgbClr val="C00000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7D3192A7-B15F-4F0B-ADF7-FF5FB64CE221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844969" flipH="1" flipV="1">
                <a:off x="5714263" y="2868513"/>
                <a:ext cx="10884" cy="91440"/>
              </a:xfrm>
              <a:prstGeom prst="line">
                <a:avLst/>
              </a:prstGeom>
              <a:ln w="31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5553E0EB-02D5-442A-B468-036EF7909BC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6244969" flipH="1" flipV="1">
                <a:off x="5674439" y="2816996"/>
                <a:ext cx="10884" cy="91440"/>
              </a:xfrm>
              <a:prstGeom prst="line">
                <a:avLst/>
              </a:prstGeom>
              <a:ln w="31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2613F869-A7AD-4B44-8060-7FC19B332B80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9840924" flipH="1" flipV="1">
                <a:off x="2090589" y="1802693"/>
                <a:ext cx="10884" cy="91440"/>
              </a:xfrm>
              <a:prstGeom prst="line">
                <a:avLst/>
              </a:prstGeom>
              <a:ln w="31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D69310FB-60A8-45B9-A3E0-670BB58098AC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5240924" flipH="1" flipV="1">
                <a:off x="2150865" y="1827325"/>
                <a:ext cx="10884" cy="91440"/>
              </a:xfrm>
              <a:prstGeom prst="line">
                <a:avLst/>
              </a:prstGeom>
              <a:ln w="31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CB512CFA-5279-4A95-A2C0-091317E69137}"/>
                  </a:ext>
                </a:extLst>
              </p:cNvPr>
              <p:cNvSpPr txBox="1"/>
              <p:nvPr/>
            </p:nvSpPr>
            <p:spPr>
              <a:xfrm rot="17164969">
                <a:off x="2934814" y="1074270"/>
                <a:ext cx="882538" cy="339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8000"/>
                    </a:solidFill>
                  </a:rPr>
                  <a:t>colinear</a:t>
                </a:r>
              </a:p>
            </p:txBody>
          </p: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12124DFC-D945-47ED-949D-B680530AA59E}"/>
                  </a:ext>
                </a:extLst>
              </p:cNvPr>
              <p:cNvSpPr txBox="1"/>
              <p:nvPr/>
            </p:nvSpPr>
            <p:spPr>
              <a:xfrm rot="19084969">
                <a:off x="5609106" y="599875"/>
                <a:ext cx="882538" cy="339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C00000"/>
                    </a:solidFill>
                  </a:rPr>
                  <a:t>colinear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52B669-DABA-4CBE-A1E9-9B60FCDA6318}"/>
              </a:ext>
            </a:extLst>
          </p:cNvPr>
          <p:cNvGrpSpPr/>
          <p:nvPr/>
        </p:nvGrpSpPr>
        <p:grpSpPr>
          <a:xfrm>
            <a:off x="3468760" y="2955662"/>
            <a:ext cx="4727963" cy="4572000"/>
            <a:chOff x="2194389" y="3398659"/>
            <a:chExt cx="4727963" cy="45720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83D550C-36C6-4F69-92B6-1CFC92BCBF9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94389" y="3398659"/>
              <a:ext cx="4727963" cy="4572000"/>
              <a:chOff x="1407093" y="1178469"/>
              <a:chExt cx="7533154" cy="7284655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4C0EBAC-FD4B-4DDD-82DC-E679BD488A13}"/>
                  </a:ext>
                </a:extLst>
              </p:cNvPr>
              <p:cNvCxnSpPr>
                <a:cxnSpLocks/>
                <a:stCxn id="48" idx="2"/>
              </p:cNvCxnSpPr>
              <p:nvPr/>
            </p:nvCxnSpPr>
            <p:spPr>
              <a:xfrm rot="20255881" flipV="1">
                <a:off x="5585598" y="3321463"/>
                <a:ext cx="1704183" cy="627068"/>
              </a:xfrm>
              <a:prstGeom prst="line">
                <a:avLst/>
              </a:prstGeom>
              <a:ln w="6350">
                <a:solidFill>
                  <a:schemeClr val="accent2"/>
                </a:solidFill>
                <a:prstDash val="lgDash"/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B05BF820-3167-4357-80E7-7F18BFE99A39}"/>
                  </a:ext>
                </a:extLst>
              </p:cNvPr>
              <p:cNvCxnSpPr>
                <a:cxnSpLocks/>
                <a:stCxn id="50" idx="2"/>
              </p:cNvCxnSpPr>
              <p:nvPr/>
            </p:nvCxnSpPr>
            <p:spPr>
              <a:xfrm flipH="1">
                <a:off x="3921693" y="5433150"/>
                <a:ext cx="2461220" cy="515374"/>
              </a:xfrm>
              <a:prstGeom prst="line">
                <a:avLst/>
              </a:prstGeom>
              <a:ln w="6350">
                <a:solidFill>
                  <a:srgbClr val="008000"/>
                </a:solidFill>
                <a:prstDash val="lgDash"/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85CFC39-B643-4C15-B758-EE9886F75C88}"/>
                  </a:ext>
                </a:extLst>
              </p:cNvPr>
              <p:cNvCxnSpPr>
                <a:cxnSpLocks/>
              </p:cNvCxnSpPr>
              <p:nvPr/>
            </p:nvCxnSpPr>
            <p:spPr>
              <a:xfrm rot="2855881">
                <a:off x="4850125" y="3843391"/>
                <a:ext cx="0" cy="2514600"/>
              </a:xfrm>
              <a:prstGeom prst="line">
                <a:avLst/>
              </a:prstGeom>
              <a:ln w="6350"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E85198A-96D0-4CE2-94DD-DB7DEC8E80CD}"/>
                  </a:ext>
                </a:extLst>
              </p:cNvPr>
              <p:cNvCxnSpPr>
                <a:cxnSpLocks/>
              </p:cNvCxnSpPr>
              <p:nvPr/>
            </p:nvCxnSpPr>
            <p:spPr>
              <a:xfrm rot="11255881">
                <a:off x="6990543" y="2999241"/>
                <a:ext cx="0" cy="1828800"/>
              </a:xfrm>
              <a:prstGeom prst="line">
                <a:avLst/>
              </a:prstGeom>
              <a:ln w="6350">
                <a:solidFill>
                  <a:srgbClr val="3333FF"/>
                </a:solidFill>
                <a:prstDash val="lgDash"/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Arc 47">
                <a:extLst>
                  <a:ext uri="{FF2B5EF4-FFF2-40B4-BE49-F238E27FC236}">
                    <a16:creationId xmlns:a16="http://schemas.microsoft.com/office/drawing/2014/main" id="{B28964C8-C359-4FF9-8B75-940B8B5AFB9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1255881">
                <a:off x="5282647" y="1178469"/>
                <a:ext cx="3657600" cy="3657600"/>
              </a:xfrm>
              <a:prstGeom prst="arc">
                <a:avLst>
                  <a:gd name="adj1" fmla="val 16200000"/>
                  <a:gd name="adj2" fmla="val 18576700"/>
                </a:avLst>
              </a:prstGeom>
              <a:ln w="19050">
                <a:solidFill>
                  <a:schemeClr val="tx1"/>
                </a:solidFill>
                <a:prstDash val="solid"/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0" name="Arc 49">
                <a:extLst>
                  <a:ext uri="{FF2B5EF4-FFF2-40B4-BE49-F238E27FC236}">
                    <a16:creationId xmlns:a16="http://schemas.microsoft.com/office/drawing/2014/main" id="{F34AD9FC-EFE3-4056-B62A-1A3F23DFAC3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55881">
                <a:off x="1407093" y="3433924"/>
                <a:ext cx="5029200" cy="5029200"/>
              </a:xfrm>
              <a:prstGeom prst="arc">
                <a:avLst>
                  <a:gd name="adj1" fmla="val 17987634"/>
                  <a:gd name="adj2" fmla="val 19834515"/>
                </a:avLst>
              </a:prstGeom>
              <a:ln w="19050">
                <a:solidFill>
                  <a:schemeClr val="tx1"/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9D5BDCB-BE04-4679-8469-B9FCC1CADE46}"/>
                </a:ext>
              </a:extLst>
            </p:cNvPr>
            <p:cNvCxnSpPr>
              <a:cxnSpLocks noChangeAspect="1"/>
            </p:cNvCxnSpPr>
            <p:nvPr/>
          </p:nvCxnSpPr>
          <p:spPr>
            <a:xfrm rot="844969" flipV="1">
              <a:off x="3444290" y="6395184"/>
              <a:ext cx="245412" cy="373033"/>
            </a:xfrm>
            <a:prstGeom prst="line">
              <a:avLst/>
            </a:prstGeom>
            <a:ln>
              <a:solidFill>
                <a:srgbClr val="C0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B920300-0715-4E7C-866C-0E64312B836F}"/>
                </a:ext>
              </a:extLst>
            </p:cNvPr>
            <p:cNvCxnSpPr>
              <a:cxnSpLocks noChangeAspect="1"/>
            </p:cNvCxnSpPr>
            <p:nvPr/>
          </p:nvCxnSpPr>
          <p:spPr>
            <a:xfrm rot="844969" flipV="1">
              <a:off x="5835509" y="4333704"/>
              <a:ext cx="122706" cy="186516"/>
            </a:xfrm>
            <a:prstGeom prst="line">
              <a:avLst/>
            </a:prstGeom>
            <a:ln>
              <a:solidFill>
                <a:srgbClr val="C000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BE94DA2-B967-437D-8A85-44431628972C}"/>
                </a:ext>
              </a:extLst>
            </p:cNvPr>
            <p:cNvSpPr txBox="1"/>
            <p:nvPr/>
          </p:nvSpPr>
          <p:spPr>
            <a:xfrm rot="19084969">
              <a:off x="5619028" y="4035964"/>
              <a:ext cx="7200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</a:rPr>
                <a:t>colinear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15166A5-88E2-4E63-A530-B28AA263F150}"/>
              </a:ext>
            </a:extLst>
          </p:cNvPr>
          <p:cNvGrpSpPr>
            <a:grpSpLocks noChangeAspect="1"/>
          </p:cNvGrpSpPr>
          <p:nvPr/>
        </p:nvGrpSpPr>
        <p:grpSpPr>
          <a:xfrm>
            <a:off x="2221118" y="4065057"/>
            <a:ext cx="3327822" cy="4036064"/>
            <a:chOff x="5717554" y="3590929"/>
            <a:chExt cx="4114800" cy="499053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1AB3289-C63A-4BD7-BE22-1AF0872E980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17554" y="4466661"/>
              <a:ext cx="4114800" cy="4114800"/>
              <a:chOff x="-1190393" y="3093637"/>
              <a:chExt cx="5029200" cy="502920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DAAD735-6B1D-40CC-8E22-769085165B97}"/>
                  </a:ext>
                </a:extLst>
              </p:cNvPr>
              <p:cNvCxnSpPr>
                <a:cxnSpLocks/>
                <a:stCxn id="30" idx="0"/>
              </p:cNvCxnSpPr>
              <p:nvPr/>
            </p:nvCxnSpPr>
            <p:spPr>
              <a:xfrm>
                <a:off x="362913" y="3284635"/>
                <a:ext cx="961294" cy="2323602"/>
              </a:xfrm>
              <a:prstGeom prst="line">
                <a:avLst/>
              </a:prstGeom>
              <a:ln w="6350">
                <a:solidFill>
                  <a:srgbClr val="3333FF"/>
                </a:solidFill>
                <a:prstDash val="lgDash"/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F707BCB-C378-48B1-BFCF-873EA8E27E2A}"/>
                  </a:ext>
                </a:extLst>
              </p:cNvPr>
              <p:cNvCxnSpPr>
                <a:cxnSpLocks/>
                <a:stCxn id="30" idx="2"/>
              </p:cNvCxnSpPr>
              <p:nvPr/>
            </p:nvCxnSpPr>
            <p:spPr>
              <a:xfrm flipH="1">
                <a:off x="1324209" y="3206566"/>
                <a:ext cx="745110" cy="2401671"/>
              </a:xfrm>
              <a:prstGeom prst="line">
                <a:avLst/>
              </a:prstGeom>
              <a:ln w="6350">
                <a:solidFill>
                  <a:srgbClr val="008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7339E59-B2A4-4F8A-B9E7-F162F6D30585}"/>
                  </a:ext>
                </a:extLst>
              </p:cNvPr>
              <p:cNvCxnSpPr/>
              <p:nvPr/>
            </p:nvCxnSpPr>
            <p:spPr>
              <a:xfrm rot="20255881">
                <a:off x="1181053" y="3191272"/>
                <a:ext cx="0" cy="1828800"/>
              </a:xfrm>
              <a:prstGeom prst="line">
                <a:avLst/>
              </a:prstGeom>
              <a:ln w="6350">
                <a:solidFill>
                  <a:srgbClr val="3333FF"/>
                </a:solidFill>
                <a:prstDash val="lgDash"/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5F5EF52B-74BA-4B46-ABE0-F0E28943992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255881">
                <a:off x="-291827" y="3126350"/>
                <a:ext cx="3657600" cy="3657600"/>
              </a:xfrm>
              <a:prstGeom prst="arc">
                <a:avLst>
                  <a:gd name="adj1" fmla="val 16200000"/>
                  <a:gd name="adj2" fmla="val 18576700"/>
                </a:avLst>
              </a:prstGeom>
              <a:ln w="19050">
                <a:solidFill>
                  <a:schemeClr val="tx1"/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0" name="Arc 29">
                <a:extLst>
                  <a:ext uri="{FF2B5EF4-FFF2-40B4-BE49-F238E27FC236}">
                    <a16:creationId xmlns:a16="http://schemas.microsoft.com/office/drawing/2014/main" id="{5D85FB46-013E-45AF-B369-E29C1CD57EE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55881">
                <a:off x="-1190393" y="3093637"/>
                <a:ext cx="5029200" cy="5029200"/>
              </a:xfrm>
              <a:prstGeom prst="arc">
                <a:avLst>
                  <a:gd name="adj1" fmla="val 13795601"/>
                  <a:gd name="adj2" fmla="val 16178301"/>
                </a:avLst>
              </a:prstGeom>
              <a:ln w="19050">
                <a:solidFill>
                  <a:schemeClr val="tx1"/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61E4A52-67B9-4587-9CD1-E023F9D19585}"/>
                </a:ext>
              </a:extLst>
            </p:cNvPr>
            <p:cNvCxnSpPr>
              <a:cxnSpLocks noChangeAspect="1"/>
            </p:cNvCxnSpPr>
            <p:nvPr/>
          </p:nvCxnSpPr>
          <p:spPr>
            <a:xfrm rot="844969" flipH="1">
              <a:off x="8468748" y="4144082"/>
              <a:ext cx="22915" cy="373033"/>
            </a:xfrm>
            <a:prstGeom prst="line">
              <a:avLst/>
            </a:prstGeom>
            <a:ln>
              <a:solidFill>
                <a:srgbClr val="008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DA5C803-7B8C-4238-A997-B0C5CE494EDA}"/>
                </a:ext>
              </a:extLst>
            </p:cNvPr>
            <p:cNvCxnSpPr>
              <a:cxnSpLocks noChangeAspect="1"/>
            </p:cNvCxnSpPr>
            <p:nvPr/>
          </p:nvCxnSpPr>
          <p:spPr>
            <a:xfrm rot="844969" flipH="1">
              <a:off x="7704901" y="6560111"/>
              <a:ext cx="22915" cy="373033"/>
            </a:xfrm>
            <a:prstGeom prst="line">
              <a:avLst/>
            </a:prstGeom>
            <a:ln>
              <a:solidFill>
                <a:srgbClr val="008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377A173-2D98-431B-A86A-88813C80FDB6}"/>
                </a:ext>
              </a:extLst>
            </p:cNvPr>
            <p:cNvSpPr txBox="1"/>
            <p:nvPr/>
          </p:nvSpPr>
          <p:spPr>
            <a:xfrm rot="17164969">
              <a:off x="7939412" y="3864853"/>
              <a:ext cx="890354" cy="342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8000"/>
                  </a:solidFill>
                </a:rPr>
                <a:t>colinear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3DEF1BE-9C7C-49BE-A380-794405CE34A9}"/>
              </a:ext>
            </a:extLst>
          </p:cNvPr>
          <p:cNvGrpSpPr/>
          <p:nvPr/>
        </p:nvGrpSpPr>
        <p:grpSpPr>
          <a:xfrm>
            <a:off x="263790" y="4637333"/>
            <a:ext cx="2996848" cy="3200400"/>
            <a:chOff x="405745" y="4729195"/>
            <a:chExt cx="2996848" cy="32004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C00F843-3744-4166-85C6-21210243C4C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5745" y="4729195"/>
              <a:ext cx="2996848" cy="3200400"/>
              <a:chOff x="4828340" y="3750696"/>
              <a:chExt cx="3657600" cy="3906032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8C55771-2BE7-4567-8632-AE9558E68365}"/>
                  </a:ext>
                </a:extLst>
              </p:cNvPr>
              <p:cNvCxnSpPr/>
              <p:nvPr/>
            </p:nvCxnSpPr>
            <p:spPr>
              <a:xfrm rot="20255881">
                <a:off x="6301220" y="4064050"/>
                <a:ext cx="0" cy="1828800"/>
              </a:xfrm>
              <a:prstGeom prst="line">
                <a:avLst/>
              </a:prstGeom>
              <a:ln w="6350">
                <a:solidFill>
                  <a:srgbClr val="3333FF"/>
                </a:solidFill>
                <a:prstDash val="lgDash"/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AE8E2CDF-1E22-4D8E-B6A0-F8A778616A9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255881">
                <a:off x="4828340" y="3999128"/>
                <a:ext cx="3657600" cy="3657600"/>
              </a:xfrm>
              <a:prstGeom prst="arc">
                <a:avLst>
                  <a:gd name="adj1" fmla="val 16200000"/>
                  <a:gd name="adj2" fmla="val 18576700"/>
                </a:avLst>
              </a:prstGeom>
              <a:ln w="19050">
                <a:solidFill>
                  <a:schemeClr val="tx1"/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9C933B5-F387-4CA0-A6E7-F2692257F3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53303" y="3750696"/>
                <a:ext cx="939122" cy="38711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918075C-D123-4DA4-B240-4873803037BE}"/>
                  </a:ext>
                </a:extLst>
              </p:cNvPr>
              <p:cNvCxnSpPr>
                <a:cxnSpLocks/>
                <a:stCxn id="37" idx="2"/>
              </p:cNvCxnSpPr>
              <p:nvPr/>
            </p:nvCxnSpPr>
            <p:spPr>
              <a:xfrm flipH="1">
                <a:off x="6649701" y="4081007"/>
                <a:ext cx="548525" cy="1742836"/>
              </a:xfrm>
              <a:prstGeom prst="line">
                <a:avLst/>
              </a:prstGeom>
              <a:ln w="6350">
                <a:solidFill>
                  <a:srgbClr val="3333FF"/>
                </a:solidFill>
                <a:prstDash val="lgDash"/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2CC477B-5AD8-4056-A878-EC0755C4B0E2}"/>
                </a:ext>
              </a:extLst>
            </p:cNvPr>
            <p:cNvSpPr txBox="1"/>
            <p:nvPr/>
          </p:nvSpPr>
          <p:spPr>
            <a:xfrm>
              <a:off x="1406308" y="4992713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90°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4BE42E2-E1FA-4820-9680-233E3880ADC8}"/>
                </a:ext>
              </a:extLst>
            </p:cNvPr>
            <p:cNvGrpSpPr/>
            <p:nvPr/>
          </p:nvGrpSpPr>
          <p:grpSpPr>
            <a:xfrm rot="16200000">
              <a:off x="1382298" y="5037672"/>
              <a:ext cx="90923" cy="74607"/>
              <a:chOff x="1522974" y="5052917"/>
              <a:chExt cx="90923" cy="74607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7173F500-FEC3-4013-A4CD-96DA3119CF01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9840924" flipH="1" flipV="1">
                <a:off x="1522974" y="5052917"/>
                <a:ext cx="8880" cy="74607"/>
              </a:xfrm>
              <a:prstGeom prst="line">
                <a:avLst/>
              </a:prstGeom>
              <a:ln w="31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42E1C07C-6373-409B-9780-1E73528617A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15240924" flipH="1" flipV="1">
                <a:off x="1572154" y="5073015"/>
                <a:ext cx="8880" cy="74607"/>
              </a:xfrm>
              <a:prstGeom prst="line">
                <a:avLst/>
              </a:prstGeom>
              <a:ln w="31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Title 24">
            <a:extLst>
              <a:ext uri="{FF2B5EF4-FFF2-40B4-BE49-F238E27FC236}">
                <a16:creationId xmlns:a16="http://schemas.microsoft.com/office/drawing/2014/main" id="{12C63552-BA15-4952-A562-1710F0B49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Tangency Condition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830B517E-4737-4397-B6A6-F33604D7F3F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a. Tangent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7645BC0C-80EC-42EB-913C-25247687863E}"/>
              </a:ext>
            </a:extLst>
          </p:cNvPr>
          <p:cNvSpPr txBox="1"/>
          <p:nvPr/>
        </p:nvSpPr>
        <p:spPr>
          <a:xfrm>
            <a:off x="764917" y="4215343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Cusps</a:t>
            </a:r>
          </a:p>
        </p:txBody>
      </p:sp>
    </p:spTree>
    <p:extLst>
      <p:ext uri="{BB962C8B-B14F-4D97-AF65-F5344CB8AC3E}">
        <p14:creationId xmlns:p14="http://schemas.microsoft.com/office/powerpoint/2010/main" val="115093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6" name="Title 4255">
            <a:extLst>
              <a:ext uri="{FF2B5EF4-FFF2-40B4-BE49-F238E27FC236}">
                <a16:creationId xmlns:a16="http://schemas.microsoft.com/office/drawing/2014/main" id="{22AF00C9-8525-4C66-A6F1-4BB26F996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Tangency Condition</a:t>
            </a:r>
          </a:p>
        </p:txBody>
      </p:sp>
      <p:sp>
        <p:nvSpPr>
          <p:cNvPr id="4257" name="Content Placeholder 4256">
            <a:extLst>
              <a:ext uri="{FF2B5EF4-FFF2-40B4-BE49-F238E27FC236}">
                <a16:creationId xmlns:a16="http://schemas.microsoft.com/office/drawing/2014/main" id="{C7617853-E7AB-4952-8129-AA2D80D4D56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b. Non-tangent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C3DD4B2-0E07-40A9-8AF4-A58390D8B122}"/>
              </a:ext>
            </a:extLst>
          </p:cNvPr>
          <p:cNvSpPr txBox="1"/>
          <p:nvPr/>
        </p:nvSpPr>
        <p:spPr>
          <a:xfrm>
            <a:off x="764917" y="4215343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Cusps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18D1AEC-E30D-455F-8F2A-D1AD22DAD142}"/>
              </a:ext>
            </a:extLst>
          </p:cNvPr>
          <p:cNvGrpSpPr>
            <a:grpSpLocks noChangeAspect="1"/>
          </p:cNvGrpSpPr>
          <p:nvPr/>
        </p:nvGrpSpPr>
        <p:grpSpPr>
          <a:xfrm>
            <a:off x="170823" y="4530946"/>
            <a:ext cx="2875545" cy="3231585"/>
            <a:chOff x="2668223" y="4180292"/>
            <a:chExt cx="2440968" cy="2743200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A7168F5-A757-444B-8703-4F8FDAAFE2D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68223" y="4180292"/>
              <a:ext cx="2440968" cy="2743200"/>
              <a:chOff x="2668223" y="4180292"/>
              <a:chExt cx="3029602" cy="3404716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E4290BF1-967E-4B61-9644-060110854248}"/>
                  </a:ext>
                </a:extLst>
              </p:cNvPr>
              <p:cNvCxnSpPr>
                <a:cxnSpLocks/>
              </p:cNvCxnSpPr>
              <p:nvPr/>
            </p:nvCxnSpPr>
            <p:spPr>
              <a:xfrm rot="1689269">
                <a:off x="3420752" y="4808507"/>
                <a:ext cx="1072975" cy="1079644"/>
              </a:xfrm>
              <a:prstGeom prst="line">
                <a:avLst/>
              </a:prstGeom>
              <a:ln w="6350">
                <a:solidFill>
                  <a:srgbClr val="3333FF"/>
                </a:solidFill>
                <a:prstDash val="lgDash"/>
                <a:headEnd type="oval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Arc 80">
                <a:extLst>
                  <a:ext uri="{FF2B5EF4-FFF2-40B4-BE49-F238E27FC236}">
                    <a16:creationId xmlns:a16="http://schemas.microsoft.com/office/drawing/2014/main" id="{C4DDC53A-0AAC-445A-9E18-45748E29068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585400">
                <a:off x="2668223" y="4555406"/>
                <a:ext cx="3029602" cy="3029602"/>
              </a:xfrm>
              <a:prstGeom prst="arc">
                <a:avLst>
                  <a:gd name="adj1" fmla="val 16200000"/>
                  <a:gd name="adj2" fmla="val 18576700"/>
                </a:avLst>
              </a:prstGeom>
              <a:ln w="19050">
                <a:solidFill>
                  <a:schemeClr val="tx1"/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BF65BEE9-A4E2-4003-A208-73B916746D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38947" y="4180292"/>
                <a:ext cx="741634" cy="438947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362DEAD1-F28C-4372-B02D-B07F756BBF08}"/>
                  </a:ext>
                </a:extLst>
              </p:cNvPr>
              <p:cNvCxnSpPr>
                <a:cxnSpLocks/>
                <a:stCxn id="81" idx="2"/>
              </p:cNvCxnSpPr>
              <p:nvPr/>
            </p:nvCxnSpPr>
            <p:spPr>
              <a:xfrm rot="1689269">
                <a:off x="4401211" y="4616171"/>
                <a:ext cx="140746" cy="1517841"/>
              </a:xfrm>
              <a:prstGeom prst="line">
                <a:avLst/>
              </a:prstGeom>
              <a:ln w="6350">
                <a:solidFill>
                  <a:srgbClr val="3333FF"/>
                </a:solidFill>
                <a:prstDash val="lgDash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Arc 75">
              <a:extLst>
                <a:ext uri="{FF2B5EF4-FFF2-40B4-BE49-F238E27FC236}">
                  <a16:creationId xmlns:a16="http://schemas.microsoft.com/office/drawing/2014/main" id="{43DEDA67-19D8-4D3E-BADB-B3054B80AB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28545" y="4332106"/>
              <a:ext cx="378700" cy="378700"/>
            </a:xfrm>
            <a:prstGeom prst="arc">
              <a:avLst>
                <a:gd name="adj1" fmla="val 20190897"/>
                <a:gd name="adj2" fmla="val 3996450"/>
              </a:avLst>
            </a:prstGeom>
            <a:ln w="3175">
              <a:solidFill>
                <a:schemeClr val="accent2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C1D6188-2B66-49AA-B875-A9867CDB044B}"/>
                </a:ext>
              </a:extLst>
            </p:cNvPr>
            <p:cNvGrpSpPr/>
            <p:nvPr/>
          </p:nvGrpSpPr>
          <p:grpSpPr>
            <a:xfrm>
              <a:off x="3651925" y="4493525"/>
              <a:ext cx="580233" cy="276999"/>
              <a:chOff x="5231220" y="2585808"/>
              <a:chExt cx="700508" cy="334417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7CBC1BB-AD3F-44BA-B233-DC4B351D12F3}"/>
                  </a:ext>
                </a:extLst>
              </p:cNvPr>
              <p:cNvSpPr txBox="1"/>
              <p:nvPr/>
            </p:nvSpPr>
            <p:spPr>
              <a:xfrm>
                <a:off x="5231220" y="2585808"/>
                <a:ext cx="700508" cy="334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=90°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BF0E0556-5B04-4CCC-A8F9-075830A470C1}"/>
                  </a:ext>
                </a:extLst>
              </p:cNvPr>
              <p:cNvCxnSpPr>
                <a:cxnSpLocks/>
              </p:cNvCxnSpPr>
              <p:nvPr/>
            </p:nvCxnSpPr>
            <p:spPr>
              <a:xfrm rot="21000000" flipH="1">
                <a:off x="5352951" y="2709292"/>
                <a:ext cx="83430" cy="9344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7A13FD3-4A04-475D-AB10-AFD874A2EF97}"/>
              </a:ext>
            </a:extLst>
          </p:cNvPr>
          <p:cNvGrpSpPr>
            <a:grpSpLocks noChangeAspect="1"/>
          </p:cNvGrpSpPr>
          <p:nvPr/>
        </p:nvGrpSpPr>
        <p:grpSpPr>
          <a:xfrm>
            <a:off x="1551933" y="4577457"/>
            <a:ext cx="3717817" cy="3717817"/>
            <a:chOff x="3084133" y="4183064"/>
            <a:chExt cx="4165703" cy="4165703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696DDF8-3AB0-4635-B3C4-F79A9930E86F}"/>
                </a:ext>
              </a:extLst>
            </p:cNvPr>
            <p:cNvCxnSpPr/>
            <p:nvPr/>
          </p:nvCxnSpPr>
          <p:spPr>
            <a:xfrm rot="1900181">
              <a:off x="5713755" y="4338143"/>
              <a:ext cx="0" cy="2082852"/>
            </a:xfrm>
            <a:prstGeom prst="line">
              <a:avLst/>
            </a:prstGeom>
            <a:ln w="6350">
              <a:solidFill>
                <a:srgbClr val="3333FF"/>
              </a:solidFill>
              <a:prstDash val="lg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1D0EF2B-C73D-430F-9042-509FE79F0221}"/>
                </a:ext>
              </a:extLst>
            </p:cNvPr>
            <p:cNvCxnSpPr>
              <a:cxnSpLocks/>
              <a:stCxn id="87" idx="0"/>
            </p:cNvCxnSpPr>
            <p:nvPr/>
          </p:nvCxnSpPr>
          <p:spPr>
            <a:xfrm>
              <a:off x="5032804" y="4187391"/>
              <a:ext cx="134182" cy="2078524"/>
            </a:xfrm>
            <a:prstGeom prst="line">
              <a:avLst/>
            </a:prstGeom>
            <a:ln w="6350">
              <a:solidFill>
                <a:srgbClr val="3333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Arc 86">
              <a:extLst>
                <a:ext uri="{FF2B5EF4-FFF2-40B4-BE49-F238E27FC236}">
                  <a16:creationId xmlns:a16="http://schemas.microsoft.com/office/drawing/2014/main" id="{FD5143C2-413A-44B2-B57C-9F250D907D56}"/>
                </a:ext>
              </a:extLst>
            </p:cNvPr>
            <p:cNvSpPr>
              <a:spLocks noChangeAspect="1"/>
            </p:cNvSpPr>
            <p:nvPr/>
          </p:nvSpPr>
          <p:spPr>
            <a:xfrm rot="1900181">
              <a:off x="3084133" y="4183064"/>
              <a:ext cx="4165703" cy="4165703"/>
            </a:xfrm>
            <a:prstGeom prst="arc">
              <a:avLst>
                <a:gd name="adj1" fmla="val 14078200"/>
                <a:gd name="adj2" fmla="val 16196273"/>
              </a:avLst>
            </a:prstGeom>
            <a:ln w="19050"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C9F55CD-56DC-49DE-81E7-A09B788029F5}"/>
                </a:ext>
              </a:extLst>
            </p:cNvPr>
            <p:cNvCxnSpPr>
              <a:cxnSpLocks/>
            </p:cNvCxnSpPr>
            <p:nvPr/>
          </p:nvCxnSpPr>
          <p:spPr>
            <a:xfrm rot="1689269">
              <a:off x="4915383" y="4629898"/>
              <a:ext cx="1072975" cy="1079644"/>
            </a:xfrm>
            <a:prstGeom prst="line">
              <a:avLst/>
            </a:prstGeom>
            <a:ln w="6350">
              <a:solidFill>
                <a:srgbClr val="3333FF"/>
              </a:solidFill>
              <a:prstDash val="lgDash"/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Arc 88">
              <a:extLst>
                <a:ext uri="{FF2B5EF4-FFF2-40B4-BE49-F238E27FC236}">
                  <a16:creationId xmlns:a16="http://schemas.microsoft.com/office/drawing/2014/main" id="{06FBECA0-E711-46B7-B497-90FE9204B16C}"/>
                </a:ext>
              </a:extLst>
            </p:cNvPr>
            <p:cNvSpPr>
              <a:spLocks noChangeAspect="1"/>
            </p:cNvSpPr>
            <p:nvPr/>
          </p:nvSpPr>
          <p:spPr>
            <a:xfrm rot="20585400">
              <a:off x="4162854" y="4376797"/>
              <a:ext cx="3029602" cy="3029602"/>
            </a:xfrm>
            <a:prstGeom prst="arc">
              <a:avLst>
                <a:gd name="adj1" fmla="val 16200000"/>
                <a:gd name="adj2" fmla="val 18576700"/>
              </a:avLst>
            </a:prstGeom>
            <a:ln w="19050"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BFCEBB5-8207-40BA-AB5D-21655CF7AA57}"/>
                </a:ext>
              </a:extLst>
            </p:cNvPr>
            <p:cNvCxnSpPr>
              <a:stCxn id="89" idx="2"/>
            </p:cNvCxnSpPr>
            <p:nvPr/>
          </p:nvCxnSpPr>
          <p:spPr>
            <a:xfrm rot="1689269">
              <a:off x="5895842" y="4437562"/>
              <a:ext cx="140746" cy="1517841"/>
            </a:xfrm>
            <a:prstGeom prst="line">
              <a:avLst/>
            </a:prstGeom>
            <a:ln w="6350">
              <a:solidFill>
                <a:srgbClr val="3333FF"/>
              </a:solidFill>
              <a:prstDash val="lg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041C746-C1D5-4F5C-9FD8-766CFD609DC5}"/>
              </a:ext>
            </a:extLst>
          </p:cNvPr>
          <p:cNvGrpSpPr/>
          <p:nvPr/>
        </p:nvGrpSpPr>
        <p:grpSpPr>
          <a:xfrm>
            <a:off x="504881" y="-230448"/>
            <a:ext cx="6171259" cy="5918215"/>
            <a:chOff x="-2856" y="272133"/>
            <a:chExt cx="6171259" cy="5918215"/>
          </a:xfrm>
        </p:grpSpPr>
        <p:sp>
          <p:nvSpPr>
            <p:cNvPr id="102" name="Arc 101">
              <a:extLst>
                <a:ext uri="{FF2B5EF4-FFF2-40B4-BE49-F238E27FC236}">
                  <a16:creationId xmlns:a16="http://schemas.microsoft.com/office/drawing/2014/main" id="{C13047E9-AE4E-4E3D-AD5B-55581B235D2E}"/>
                </a:ext>
              </a:extLst>
            </p:cNvPr>
            <p:cNvSpPr>
              <a:spLocks noChangeAspect="1"/>
            </p:cNvSpPr>
            <p:nvPr/>
          </p:nvSpPr>
          <p:spPr>
            <a:xfrm rot="1900181">
              <a:off x="-2856" y="2024645"/>
              <a:ext cx="4165703" cy="4165703"/>
            </a:xfrm>
            <a:prstGeom prst="arc">
              <a:avLst>
                <a:gd name="adj1" fmla="val 16200000"/>
                <a:gd name="adj2" fmla="val 17977038"/>
              </a:avLst>
            </a:prstGeom>
            <a:ln w="19050"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1F97DA47-DDC0-43C2-8941-6B12B3CA586B}"/>
                </a:ext>
              </a:extLst>
            </p:cNvPr>
            <p:cNvGrpSpPr/>
            <p:nvPr/>
          </p:nvGrpSpPr>
          <p:grpSpPr>
            <a:xfrm>
              <a:off x="1559052" y="2395860"/>
              <a:ext cx="580233" cy="276999"/>
              <a:chOff x="5231220" y="2550651"/>
              <a:chExt cx="700508" cy="334417"/>
            </a:xfrm>
          </p:grpSpPr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7AC26F3C-FAEA-4A57-8FFD-FC45C3E4083C}"/>
                  </a:ext>
                </a:extLst>
              </p:cNvPr>
              <p:cNvSpPr txBox="1"/>
              <p:nvPr/>
            </p:nvSpPr>
            <p:spPr>
              <a:xfrm>
                <a:off x="5231220" y="2550651"/>
                <a:ext cx="700508" cy="334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=90°</a:t>
                </a:r>
              </a:p>
            </p:txBody>
          </p: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2CCCE8EC-4C4D-4784-9F89-2D04279D7B1C}"/>
                  </a:ext>
                </a:extLst>
              </p:cNvPr>
              <p:cNvCxnSpPr>
                <a:cxnSpLocks/>
              </p:cNvCxnSpPr>
              <p:nvPr/>
            </p:nvCxnSpPr>
            <p:spPr>
              <a:xfrm rot="21000000" flipH="1">
                <a:off x="5348676" y="2678886"/>
                <a:ext cx="83430" cy="9344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0B219C3-11AF-441B-9E89-0A0E44FA3080}"/>
                </a:ext>
              </a:extLst>
            </p:cNvPr>
            <p:cNvCxnSpPr>
              <a:cxnSpLocks/>
            </p:cNvCxnSpPr>
            <p:nvPr/>
          </p:nvCxnSpPr>
          <p:spPr>
            <a:xfrm rot="1689269" flipH="1" flipV="1">
              <a:off x="4319014" y="1960009"/>
              <a:ext cx="981288" cy="1140200"/>
            </a:xfrm>
            <a:prstGeom prst="line">
              <a:avLst/>
            </a:prstGeom>
            <a:ln w="6350">
              <a:solidFill>
                <a:srgbClr val="3333FF"/>
              </a:solidFill>
              <a:prstDash val="lg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Arc 104">
              <a:extLst>
                <a:ext uri="{FF2B5EF4-FFF2-40B4-BE49-F238E27FC236}">
                  <a16:creationId xmlns:a16="http://schemas.microsoft.com/office/drawing/2014/main" id="{0F8A603B-D7B9-4CF6-9100-A1C48899CFCA}"/>
                </a:ext>
              </a:extLst>
            </p:cNvPr>
            <p:cNvSpPr>
              <a:spLocks noChangeAspect="1"/>
            </p:cNvSpPr>
            <p:nvPr/>
          </p:nvSpPr>
          <p:spPr>
            <a:xfrm rot="12100181">
              <a:off x="3138801" y="272133"/>
              <a:ext cx="3029602" cy="3029602"/>
            </a:xfrm>
            <a:prstGeom prst="arc">
              <a:avLst>
                <a:gd name="adj1" fmla="val 14148898"/>
                <a:gd name="adj2" fmla="val 16671158"/>
              </a:avLst>
            </a:prstGeom>
            <a:ln w="19050">
              <a:solidFill>
                <a:schemeClr val="tx1"/>
              </a:solidFill>
              <a:prstDash val="solid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38F02EC-19F2-419E-A112-38E3373AEC15}"/>
                </a:ext>
              </a:extLst>
            </p:cNvPr>
            <p:cNvCxnSpPr>
              <a:cxnSpLocks/>
              <a:stCxn id="105" idx="2"/>
            </p:cNvCxnSpPr>
            <p:nvPr/>
          </p:nvCxnSpPr>
          <p:spPr>
            <a:xfrm rot="1689269" flipV="1">
              <a:off x="4259659" y="1699358"/>
              <a:ext cx="34418" cy="1502725"/>
            </a:xfrm>
            <a:prstGeom prst="line">
              <a:avLst/>
            </a:prstGeom>
            <a:ln w="6350">
              <a:solidFill>
                <a:srgbClr val="3333FF"/>
              </a:solidFill>
              <a:prstDash val="lg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760D8DB2-6777-4102-8CAC-419A1C4797A3}"/>
                </a:ext>
              </a:extLst>
            </p:cNvPr>
            <p:cNvCxnSpPr>
              <a:cxnSpLocks noChangeAspect="1"/>
            </p:cNvCxnSpPr>
            <p:nvPr/>
          </p:nvCxnSpPr>
          <p:spPr>
            <a:xfrm rot="789269">
              <a:off x="4948538" y="3350619"/>
              <a:ext cx="779166" cy="197116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5E781911-E644-4EE9-BEA2-2E30D1E6CABB}"/>
                </a:ext>
              </a:extLst>
            </p:cNvPr>
            <p:cNvCxnSpPr/>
            <p:nvPr/>
          </p:nvCxnSpPr>
          <p:spPr>
            <a:xfrm rot="1900181">
              <a:off x="2626766" y="2179724"/>
              <a:ext cx="0" cy="2082852"/>
            </a:xfrm>
            <a:prstGeom prst="line">
              <a:avLst/>
            </a:prstGeom>
            <a:ln w="6350">
              <a:solidFill>
                <a:srgbClr val="3333FF"/>
              </a:solidFill>
              <a:prstDash val="lg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966E3F1-2122-4BE6-BD11-E5A2F7656EE0}"/>
                </a:ext>
              </a:extLst>
            </p:cNvPr>
            <p:cNvCxnSpPr>
              <a:cxnSpLocks/>
            </p:cNvCxnSpPr>
            <p:nvPr/>
          </p:nvCxnSpPr>
          <p:spPr>
            <a:xfrm rot="3700181">
              <a:off x="2996688" y="2571857"/>
              <a:ext cx="0" cy="2082852"/>
            </a:xfrm>
            <a:prstGeom prst="line">
              <a:avLst/>
            </a:prstGeom>
            <a:ln w="6350">
              <a:solidFill>
                <a:srgbClr val="3333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046D864-BB9C-4831-8282-CD2962F23B2F}"/>
                </a:ext>
              </a:extLst>
            </p:cNvPr>
            <p:cNvCxnSpPr>
              <a:cxnSpLocks/>
            </p:cNvCxnSpPr>
            <p:nvPr/>
          </p:nvCxnSpPr>
          <p:spPr>
            <a:xfrm rot="1689269">
              <a:off x="1828394" y="2471479"/>
              <a:ext cx="1072975" cy="1079644"/>
            </a:xfrm>
            <a:prstGeom prst="line">
              <a:avLst/>
            </a:prstGeom>
            <a:ln w="6350">
              <a:solidFill>
                <a:srgbClr val="3333FF"/>
              </a:solidFill>
              <a:prstDash val="lgDash"/>
              <a:headEnd type="oval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1C9ACE9D-5CFA-4B1F-96E0-BB6E8E2DB70B}"/>
                </a:ext>
              </a:extLst>
            </p:cNvPr>
            <p:cNvGrpSpPr/>
            <p:nvPr/>
          </p:nvGrpSpPr>
          <p:grpSpPr>
            <a:xfrm rot="1174488">
              <a:off x="962211" y="2198772"/>
              <a:ext cx="3146638" cy="3029602"/>
              <a:chOff x="1600882" y="2926283"/>
              <a:chExt cx="3798896" cy="3657600"/>
            </a:xfrm>
          </p:grpSpPr>
          <p:sp>
            <p:nvSpPr>
              <p:cNvPr id="118" name="Arc 117">
                <a:extLst>
                  <a:ext uri="{FF2B5EF4-FFF2-40B4-BE49-F238E27FC236}">
                    <a16:creationId xmlns:a16="http://schemas.microsoft.com/office/drawing/2014/main" id="{17633362-2163-4536-9B59-B6544BA49B1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9410912">
                <a:off x="1742178" y="2926283"/>
                <a:ext cx="3657600" cy="3657600"/>
              </a:xfrm>
              <a:prstGeom prst="arc">
                <a:avLst>
                  <a:gd name="adj1" fmla="val 16200000"/>
                  <a:gd name="adj2" fmla="val 18576700"/>
                </a:avLst>
              </a:prstGeom>
              <a:ln w="19050">
                <a:solidFill>
                  <a:schemeClr val="tx1"/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8B74B9E7-BD9E-421E-AEEE-BEC044FB75A1}"/>
                  </a:ext>
                </a:extLst>
              </p:cNvPr>
              <p:cNvCxnSpPr>
                <a:cxnSpLocks/>
              </p:cNvCxnSpPr>
              <p:nvPr/>
            </p:nvCxnSpPr>
            <p:spPr>
              <a:xfrm rot="4020000">
                <a:off x="2058082" y="3005655"/>
                <a:ext cx="0" cy="91440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6320C38-1F62-4195-BBEB-ECF0CAE13511}"/>
                </a:ext>
              </a:extLst>
            </p:cNvPr>
            <p:cNvCxnSpPr>
              <a:stCxn id="118" idx="2"/>
            </p:cNvCxnSpPr>
            <p:nvPr/>
          </p:nvCxnSpPr>
          <p:spPr>
            <a:xfrm rot="1689269">
              <a:off x="2808853" y="2279143"/>
              <a:ext cx="140746" cy="1517841"/>
            </a:xfrm>
            <a:prstGeom prst="line">
              <a:avLst/>
            </a:prstGeom>
            <a:ln w="6350">
              <a:solidFill>
                <a:srgbClr val="3333FF"/>
              </a:solidFill>
              <a:prstDash val="lgDash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Arc 112">
              <a:extLst>
                <a:ext uri="{FF2B5EF4-FFF2-40B4-BE49-F238E27FC236}">
                  <a16:creationId xmlns:a16="http://schemas.microsoft.com/office/drawing/2014/main" id="{15BFE418-F70F-4C98-A9BA-B99D836994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45669" y="2092861"/>
              <a:ext cx="378700" cy="378700"/>
            </a:xfrm>
            <a:prstGeom prst="arc">
              <a:avLst>
                <a:gd name="adj1" fmla="val 4076939"/>
                <a:gd name="adj2" fmla="val 10515360"/>
              </a:avLst>
            </a:prstGeom>
            <a:ln w="3175">
              <a:solidFill>
                <a:schemeClr val="accent2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4" name="Arc 113">
              <a:extLst>
                <a:ext uri="{FF2B5EF4-FFF2-40B4-BE49-F238E27FC236}">
                  <a16:creationId xmlns:a16="http://schemas.microsoft.com/office/drawing/2014/main" id="{C36280CB-0D7E-4818-AF23-C40008602A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88149" y="3068016"/>
              <a:ext cx="378700" cy="378700"/>
            </a:xfrm>
            <a:prstGeom prst="arc">
              <a:avLst>
                <a:gd name="adj1" fmla="val 15498627"/>
                <a:gd name="adj2" fmla="val 1441908"/>
              </a:avLst>
            </a:prstGeom>
            <a:ln w="3175">
              <a:solidFill>
                <a:schemeClr val="accent2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09DBBA6-FBF6-4C98-AD4D-A1B462234FE9}"/>
                </a:ext>
              </a:extLst>
            </p:cNvPr>
            <p:cNvGrpSpPr/>
            <p:nvPr/>
          </p:nvGrpSpPr>
          <p:grpSpPr>
            <a:xfrm>
              <a:off x="5099049" y="2974959"/>
              <a:ext cx="640862" cy="276999"/>
              <a:chOff x="5297129" y="2515779"/>
              <a:chExt cx="773705" cy="334417"/>
            </a:xfrm>
          </p:grpSpPr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30A1C95D-7431-49BA-AAD0-E4B50B9B1B03}"/>
                  </a:ext>
                </a:extLst>
              </p:cNvPr>
              <p:cNvSpPr txBox="1"/>
              <p:nvPr/>
            </p:nvSpPr>
            <p:spPr>
              <a:xfrm>
                <a:off x="5297129" y="2515779"/>
                <a:ext cx="773705" cy="334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</a:rPr>
                  <a:t>=90°</a:t>
                </a:r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C6E83BCC-7268-4090-9433-8ED2DCA0FB57}"/>
                  </a:ext>
                </a:extLst>
              </p:cNvPr>
              <p:cNvCxnSpPr>
                <a:cxnSpLocks/>
              </p:cNvCxnSpPr>
              <p:nvPr/>
            </p:nvCxnSpPr>
            <p:spPr>
              <a:xfrm rot="21000000" flipH="1">
                <a:off x="5418702" y="2636184"/>
                <a:ext cx="83430" cy="9344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933098B-61A9-4E17-80D1-D22A477CEFCB}"/>
              </a:ext>
            </a:extLst>
          </p:cNvPr>
          <p:cNvGrpSpPr>
            <a:grpSpLocks noChangeAspect="1"/>
          </p:cNvGrpSpPr>
          <p:nvPr/>
        </p:nvGrpSpPr>
        <p:grpSpPr>
          <a:xfrm>
            <a:off x="3388427" y="2779636"/>
            <a:ext cx="4507572" cy="4572000"/>
            <a:chOff x="3374440" y="1693556"/>
            <a:chExt cx="6039283" cy="6125603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EB1AC60E-06D0-4AAD-81E0-1C087AA794E4}"/>
                </a:ext>
              </a:extLst>
            </p:cNvPr>
            <p:cNvGrpSpPr/>
            <p:nvPr/>
          </p:nvGrpSpPr>
          <p:grpSpPr>
            <a:xfrm>
              <a:off x="6384121" y="1693556"/>
              <a:ext cx="3029602" cy="3029602"/>
              <a:chOff x="6384121" y="1693556"/>
              <a:chExt cx="3029602" cy="3029602"/>
            </a:xfrm>
          </p:grpSpPr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B4D7EAB3-4497-4906-8FFC-E6C4041EB62E}"/>
                  </a:ext>
                </a:extLst>
              </p:cNvPr>
              <p:cNvCxnSpPr>
                <a:cxnSpLocks/>
              </p:cNvCxnSpPr>
              <p:nvPr/>
            </p:nvCxnSpPr>
            <p:spPr>
              <a:xfrm rot="1689269" flipH="1" flipV="1">
                <a:off x="7564334" y="3381432"/>
                <a:ext cx="981288" cy="1140200"/>
              </a:xfrm>
              <a:prstGeom prst="line">
                <a:avLst/>
              </a:prstGeom>
              <a:ln w="6350">
                <a:solidFill>
                  <a:srgbClr val="3333FF"/>
                </a:solidFill>
                <a:prstDash val="lgDash"/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Arc 128">
                <a:extLst>
                  <a:ext uri="{FF2B5EF4-FFF2-40B4-BE49-F238E27FC236}">
                    <a16:creationId xmlns:a16="http://schemas.microsoft.com/office/drawing/2014/main" id="{0F51F070-D88C-48E5-AC4F-B497E1989B1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2100181">
                <a:off x="6384121" y="1693556"/>
                <a:ext cx="3029602" cy="3029602"/>
              </a:xfrm>
              <a:prstGeom prst="arc">
                <a:avLst>
                  <a:gd name="adj1" fmla="val 14148898"/>
                  <a:gd name="adj2" fmla="val 16671158"/>
                </a:avLst>
              </a:prstGeom>
              <a:ln w="19050">
                <a:solidFill>
                  <a:schemeClr val="tx1"/>
                </a:solidFill>
                <a:prstDash val="solid"/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45880787-E4AF-48CE-924A-794A2D4D91D3}"/>
                  </a:ext>
                </a:extLst>
              </p:cNvPr>
              <p:cNvCxnSpPr>
                <a:cxnSpLocks/>
                <a:stCxn id="129" idx="2"/>
              </p:cNvCxnSpPr>
              <p:nvPr/>
            </p:nvCxnSpPr>
            <p:spPr>
              <a:xfrm rot="1689269" flipV="1">
                <a:off x="7504979" y="3120781"/>
                <a:ext cx="34418" cy="1502725"/>
              </a:xfrm>
              <a:prstGeom prst="line">
                <a:avLst/>
              </a:prstGeom>
              <a:ln w="6350">
                <a:solidFill>
                  <a:srgbClr val="3333FF"/>
                </a:solidFill>
                <a:prstDash val="lgDash"/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45C233FC-42D5-4E71-B167-58CD21E538C2}"/>
                </a:ext>
              </a:extLst>
            </p:cNvPr>
            <p:cNvGrpSpPr/>
            <p:nvPr/>
          </p:nvGrpSpPr>
          <p:grpSpPr>
            <a:xfrm rot="21187319">
              <a:off x="3374440" y="3653456"/>
              <a:ext cx="4165703" cy="4165703"/>
              <a:chOff x="3242464" y="3446068"/>
              <a:chExt cx="4165703" cy="4165703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3689DF5-0404-4333-AFFF-2C6E3F54FEC0}"/>
                  </a:ext>
                </a:extLst>
              </p:cNvPr>
              <p:cNvCxnSpPr>
                <a:cxnSpLocks/>
                <a:stCxn id="127" idx="2"/>
              </p:cNvCxnSpPr>
              <p:nvPr/>
            </p:nvCxnSpPr>
            <p:spPr>
              <a:xfrm rot="412681" flipH="1">
                <a:off x="5325332" y="5439793"/>
                <a:ext cx="2077206" cy="213634"/>
              </a:xfrm>
              <a:prstGeom prst="line">
                <a:avLst/>
              </a:prstGeom>
              <a:ln w="6350">
                <a:solidFill>
                  <a:srgbClr val="3333FF"/>
                </a:solidFill>
                <a:prstDash val="lgDash"/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59E03C95-05F3-41D2-A86E-42456134EBBD}"/>
                  </a:ext>
                </a:extLst>
              </p:cNvPr>
              <p:cNvCxnSpPr>
                <a:cxnSpLocks/>
                <a:stCxn id="129" idx="2"/>
              </p:cNvCxnSpPr>
              <p:nvPr/>
            </p:nvCxnSpPr>
            <p:spPr>
              <a:xfrm flipH="1">
                <a:off x="5325317" y="4526482"/>
                <a:ext cx="1827168" cy="1002437"/>
              </a:xfrm>
              <a:prstGeom prst="line">
                <a:avLst/>
              </a:prstGeom>
              <a:ln w="6350">
                <a:solidFill>
                  <a:srgbClr val="3333FF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Arc 126">
                <a:extLst>
                  <a:ext uri="{FF2B5EF4-FFF2-40B4-BE49-F238E27FC236}">
                    <a16:creationId xmlns:a16="http://schemas.microsoft.com/office/drawing/2014/main" id="{AF7E1F02-DCAE-4A15-A43F-C964CEB7283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900181">
                <a:off x="3242464" y="3446068"/>
                <a:ext cx="4165703" cy="4165703"/>
              </a:xfrm>
              <a:prstGeom prst="arc">
                <a:avLst>
                  <a:gd name="adj1" fmla="val 17974979"/>
                  <a:gd name="adj2" fmla="val 19759276"/>
                </a:avLst>
              </a:prstGeom>
              <a:ln w="19050">
                <a:solidFill>
                  <a:schemeClr val="tx1"/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6737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6147">
            <a:extLst>
              <a:ext uri="{FF2B5EF4-FFF2-40B4-BE49-F238E27FC236}">
                <a16:creationId xmlns:a16="http://schemas.microsoft.com/office/drawing/2014/main" id="{18DFD4FF-14FC-4E18-BC31-C350C64F086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Street: 66.00’ </a:t>
            </a:r>
            <a:r>
              <a:rPr lang="en-US" dirty="0" err="1"/>
              <a:t>RoW</a:t>
            </a:r>
            <a:r>
              <a:rPr lang="en-US" dirty="0"/>
              <a:t> ending in a 50.00’R cul-de-sac</a:t>
            </a:r>
          </a:p>
          <a:p>
            <a:pPr lvl="1"/>
            <a:r>
              <a:rPr lang="en-US" sz="1600" dirty="0"/>
              <a:t>Centerline; R</a:t>
            </a:r>
            <a:r>
              <a:rPr lang="en-US" sz="1600" baseline="-25000" dirty="0"/>
              <a:t>1</a:t>
            </a:r>
            <a:r>
              <a:rPr lang="en-US" sz="1600" dirty="0"/>
              <a:t> = 300.00’</a:t>
            </a:r>
          </a:p>
        </p:txBody>
      </p:sp>
      <p:sp>
        <p:nvSpPr>
          <p:cNvPr id="6147" name="Title 6146">
            <a:extLst>
              <a:ext uri="{FF2B5EF4-FFF2-40B4-BE49-F238E27FC236}">
                <a16:creationId xmlns:a16="http://schemas.microsoft.com/office/drawing/2014/main" id="{B099B593-D2D3-47AB-84CE-A509AD39E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Tangency Condition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54A307-2556-49DF-B52E-DE86C64FCC59}"/>
              </a:ext>
            </a:extLst>
          </p:cNvPr>
          <p:cNvGrpSpPr/>
          <p:nvPr/>
        </p:nvGrpSpPr>
        <p:grpSpPr>
          <a:xfrm>
            <a:off x="1341159" y="2990088"/>
            <a:ext cx="6445832" cy="6511460"/>
            <a:chOff x="1341159" y="1979521"/>
            <a:chExt cx="6445832" cy="6511460"/>
          </a:xfrm>
        </p:grpSpPr>
        <p:grpSp>
          <p:nvGrpSpPr>
            <p:cNvPr id="175" name="Group 174"/>
            <p:cNvGrpSpPr/>
            <p:nvPr/>
          </p:nvGrpSpPr>
          <p:grpSpPr>
            <a:xfrm>
              <a:off x="2936403" y="3914892"/>
              <a:ext cx="819135" cy="502278"/>
              <a:chOff x="1608151" y="5542505"/>
              <a:chExt cx="819135" cy="502278"/>
            </a:xfrm>
          </p:grpSpPr>
          <p:sp>
            <p:nvSpPr>
              <p:cNvPr id="6179" name="Rectangle 35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1608151" y="5542505"/>
                <a:ext cx="81913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kumimoji="0" lang="en-US" sz="15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  <a:cs typeface="Arial" pitchFamily="34" charset="0"/>
                  </a:rPr>
                  <a:t>R 300.00’</a:t>
                </a:r>
                <a:br>
                  <a:rPr kumimoji="0" lang="en-US" sz="15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  <a:cs typeface="Arial" pitchFamily="34" charset="0"/>
                  </a:rPr>
                </a:br>
                <a:r>
                  <a:rPr lang="en-US" sz="1500" dirty="0">
                    <a:solidFill>
                      <a:srgbClr val="0000FF"/>
                    </a:solidFill>
                    <a:latin typeface="+mn-lt"/>
                    <a:cs typeface="Arial" pitchFamily="34" charset="0"/>
                  </a:rPr>
                  <a:t>to C</a:t>
                </a:r>
                <a:endParaRPr lang="en-US" sz="1500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81" name="Rectangle 37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103364" y="5813951"/>
                <a:ext cx="128240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  <a:cs typeface="Arial" pitchFamily="34" charset="0"/>
                  </a:rPr>
                  <a:t>L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6184" name="Rectangle 4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899620" y="4544972"/>
              <a:ext cx="83356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50°00‘00"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8549194-E949-44F2-A0E0-191AF8DF04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8318" y="2240601"/>
              <a:ext cx="1090612" cy="3021013"/>
            </a:xfrm>
            <a:prstGeom prst="line">
              <a:avLst/>
            </a:prstGeom>
            <a:ln w="6350">
              <a:solidFill>
                <a:srgbClr val="3333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92C36BD-DBC2-4DEE-8C34-78FD140F75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70835" y="2465928"/>
              <a:ext cx="1607483" cy="2795687"/>
            </a:xfrm>
            <a:prstGeom prst="line">
              <a:avLst/>
            </a:prstGeom>
            <a:ln w="6350">
              <a:solidFill>
                <a:srgbClr val="3333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31" name="Group 6330">
              <a:extLst>
                <a:ext uri="{FF2B5EF4-FFF2-40B4-BE49-F238E27FC236}">
                  <a16:creationId xmlns:a16="http://schemas.microsoft.com/office/drawing/2014/main" id="{9B1D8E4F-295C-4869-9F60-F18FCC174790}"/>
                </a:ext>
              </a:extLst>
            </p:cNvPr>
            <p:cNvGrpSpPr/>
            <p:nvPr/>
          </p:nvGrpSpPr>
          <p:grpSpPr>
            <a:xfrm>
              <a:off x="1341159" y="2045149"/>
              <a:ext cx="6445832" cy="6445832"/>
              <a:chOff x="1711079" y="2768411"/>
              <a:chExt cx="6445832" cy="6445832"/>
            </a:xfrm>
          </p:grpSpPr>
          <p:sp>
            <p:nvSpPr>
              <p:cNvPr id="179" name="Arc 178">
                <a:extLst>
                  <a:ext uri="{FF2B5EF4-FFF2-40B4-BE49-F238E27FC236}">
                    <a16:creationId xmlns:a16="http://schemas.microsoft.com/office/drawing/2014/main" id="{79715C02-4226-4E13-A13D-0221AD041643}"/>
                  </a:ext>
                </a:extLst>
              </p:cNvPr>
              <p:cNvSpPr/>
              <p:nvPr/>
            </p:nvSpPr>
            <p:spPr>
              <a:xfrm>
                <a:off x="1711079" y="2768411"/>
                <a:ext cx="6445832" cy="6445832"/>
              </a:xfrm>
              <a:prstGeom prst="arc">
                <a:avLst>
                  <a:gd name="adj1" fmla="val 14426369"/>
                  <a:gd name="adj2" fmla="val 17377262"/>
                </a:avLst>
              </a:prstGeom>
              <a:ln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FE2E2435-A736-4CE1-AEF5-0E4ABA5FAA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21217" y="3189190"/>
                <a:ext cx="718149" cy="41292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30" name="Arc 6329">
              <a:extLst>
                <a:ext uri="{FF2B5EF4-FFF2-40B4-BE49-F238E27FC236}">
                  <a16:creationId xmlns:a16="http://schemas.microsoft.com/office/drawing/2014/main" id="{B145F616-4929-4C6F-96E1-ACFC727A36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79042" y="4564252"/>
              <a:ext cx="1371600" cy="1371600"/>
            </a:xfrm>
            <a:prstGeom prst="arc">
              <a:avLst>
                <a:gd name="adj1" fmla="val 14420505"/>
                <a:gd name="adj2" fmla="val 17496805"/>
              </a:avLst>
            </a:prstGeom>
            <a:ln w="6350">
              <a:solidFill>
                <a:srgbClr val="3333FF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E2BAE4A6-5841-4968-A8AD-5BB489D6B7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80111" y="1979521"/>
              <a:ext cx="182880" cy="1828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2277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6146">
            <a:extLst>
              <a:ext uri="{FF2B5EF4-FFF2-40B4-BE49-F238E27FC236}">
                <a16:creationId xmlns:a16="http://schemas.microsoft.com/office/drawing/2014/main" id="{B099B593-D2D3-47AB-84CE-A509AD39E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Tangency Condition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C825C7-BD20-49A7-8CCF-42E228B52CE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Street: 66.00’ </a:t>
            </a:r>
            <a:r>
              <a:rPr lang="en-US" dirty="0" err="1"/>
              <a:t>RoW</a:t>
            </a:r>
            <a:r>
              <a:rPr lang="en-US" dirty="0"/>
              <a:t> ending in a 50.00’R cul-de-sac</a:t>
            </a:r>
          </a:p>
          <a:p>
            <a:pPr lvl="1"/>
            <a:r>
              <a:rPr lang="en-US" sz="1600" dirty="0"/>
              <a:t>Centerline; R</a:t>
            </a:r>
            <a:r>
              <a:rPr lang="en-US" sz="1600" baseline="-25000" dirty="0"/>
              <a:t>1</a:t>
            </a:r>
            <a:r>
              <a:rPr lang="en-US" sz="1600" dirty="0"/>
              <a:t> = 300.00’</a:t>
            </a:r>
          </a:p>
          <a:p>
            <a:pPr lvl="1"/>
            <a:r>
              <a:rPr lang="en-US" sz="1600" dirty="0"/>
              <a:t>Sidelines; R</a:t>
            </a:r>
            <a:r>
              <a:rPr lang="en-US" sz="1600" baseline="-25000" dirty="0"/>
              <a:t>2</a:t>
            </a:r>
            <a:r>
              <a:rPr lang="en-US" sz="1600" dirty="0"/>
              <a:t> = 267.00’, R</a:t>
            </a:r>
            <a:r>
              <a:rPr lang="en-US" sz="1600" baseline="-25000" dirty="0"/>
              <a:t>3</a:t>
            </a:r>
            <a:r>
              <a:rPr lang="en-US" sz="1600" dirty="0"/>
              <a:t> = 333.00’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575D4B-0748-437E-AACC-16FA709D15CB}"/>
              </a:ext>
            </a:extLst>
          </p:cNvPr>
          <p:cNvGrpSpPr/>
          <p:nvPr/>
        </p:nvGrpSpPr>
        <p:grpSpPr>
          <a:xfrm>
            <a:off x="1038036" y="2679192"/>
            <a:ext cx="7072510" cy="7133117"/>
            <a:chOff x="1038036" y="1671372"/>
            <a:chExt cx="7072510" cy="7133117"/>
          </a:xfrm>
        </p:grpSpPr>
        <p:sp>
          <p:nvSpPr>
            <p:cNvPr id="6174" name="Line 30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>
              <a:off x="1806543" y="2785114"/>
              <a:ext cx="317500" cy="55245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75" name="Line 31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2051018" y="3278826"/>
              <a:ext cx="174625" cy="1016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76" name="Line 32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1731930" y="2726376"/>
              <a:ext cx="176213" cy="1016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78" name="Rectangle 3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210872" y="3040788"/>
              <a:ext cx="731867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66’ </a:t>
              </a:r>
              <a:r>
                <a:rPr kumimoji="0" lang="en-US" sz="15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RoW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2936403" y="3914892"/>
              <a:ext cx="819135" cy="502278"/>
              <a:chOff x="1608151" y="5542505"/>
              <a:chExt cx="819135" cy="502278"/>
            </a:xfrm>
          </p:grpSpPr>
          <p:sp>
            <p:nvSpPr>
              <p:cNvPr id="6179" name="Rectangle 35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608151" y="5542505"/>
                <a:ext cx="81913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kumimoji="0" lang="en-US" sz="15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  <a:cs typeface="Arial" pitchFamily="34" charset="0"/>
                  </a:rPr>
                  <a:t>R 300.00’</a:t>
                </a:r>
                <a:br>
                  <a:rPr kumimoji="0" lang="en-US" sz="15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  <a:cs typeface="Arial" pitchFamily="34" charset="0"/>
                  </a:rPr>
                </a:br>
                <a:r>
                  <a:rPr lang="en-US" sz="1500" dirty="0">
                    <a:solidFill>
                      <a:srgbClr val="0000FF"/>
                    </a:solidFill>
                    <a:latin typeface="+mn-lt"/>
                    <a:cs typeface="Arial" pitchFamily="34" charset="0"/>
                  </a:rPr>
                  <a:t>to C</a:t>
                </a:r>
                <a:endParaRPr lang="en-US" sz="1500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81" name="Rectangle 3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103364" y="5813951"/>
                <a:ext cx="128240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  <a:cs typeface="Arial" pitchFamily="34" charset="0"/>
                  </a:rPr>
                  <a:t>L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6184" name="Rectangle 4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899620" y="4544972"/>
              <a:ext cx="83356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50°00‘00"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8549194-E949-44F2-A0E0-191AF8DF04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8318" y="1949146"/>
              <a:ext cx="1195830" cy="3312468"/>
            </a:xfrm>
            <a:prstGeom prst="line">
              <a:avLst/>
            </a:prstGeom>
            <a:ln w="6350">
              <a:solidFill>
                <a:srgbClr val="3333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92C36BD-DBC2-4DEE-8C34-78FD140F75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70835" y="2465928"/>
              <a:ext cx="1607483" cy="2795687"/>
            </a:xfrm>
            <a:prstGeom prst="line">
              <a:avLst/>
            </a:prstGeom>
            <a:ln w="6350">
              <a:solidFill>
                <a:srgbClr val="3333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32" name="Group 6331">
              <a:extLst>
                <a:ext uri="{FF2B5EF4-FFF2-40B4-BE49-F238E27FC236}">
                  <a16:creationId xmlns:a16="http://schemas.microsoft.com/office/drawing/2014/main" id="{5B4CCEB5-99C8-4C2F-8917-1B40A8E2B95F}"/>
                </a:ext>
              </a:extLst>
            </p:cNvPr>
            <p:cNvGrpSpPr/>
            <p:nvPr/>
          </p:nvGrpSpPr>
          <p:grpSpPr>
            <a:xfrm>
              <a:off x="1664381" y="2365438"/>
              <a:ext cx="5819154" cy="5819154"/>
              <a:chOff x="2034301" y="3088700"/>
              <a:chExt cx="5819154" cy="5819154"/>
            </a:xfrm>
          </p:grpSpPr>
          <p:sp>
            <p:nvSpPr>
              <p:cNvPr id="183" name="Arc 182">
                <a:extLst>
                  <a:ext uri="{FF2B5EF4-FFF2-40B4-BE49-F238E27FC236}">
                    <a16:creationId xmlns:a16="http://schemas.microsoft.com/office/drawing/2014/main" id="{69C708FF-241B-4B13-8587-7C2043A29E66}"/>
                  </a:ext>
                </a:extLst>
              </p:cNvPr>
              <p:cNvSpPr/>
              <p:nvPr/>
            </p:nvSpPr>
            <p:spPr>
              <a:xfrm>
                <a:off x="2034301" y="3088700"/>
                <a:ext cx="5819154" cy="5819154"/>
              </a:xfrm>
              <a:prstGeom prst="arc">
                <a:avLst>
                  <a:gd name="adj1" fmla="val 14422782"/>
                  <a:gd name="adj2" fmla="val 17385344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1E21754F-2809-4A01-97F6-59C9A330DF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79413" y="3473851"/>
                <a:ext cx="718149" cy="41292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31" name="Group 6330">
              <a:extLst>
                <a:ext uri="{FF2B5EF4-FFF2-40B4-BE49-F238E27FC236}">
                  <a16:creationId xmlns:a16="http://schemas.microsoft.com/office/drawing/2014/main" id="{9B1D8E4F-295C-4869-9F60-F18FCC174790}"/>
                </a:ext>
              </a:extLst>
            </p:cNvPr>
            <p:cNvGrpSpPr/>
            <p:nvPr/>
          </p:nvGrpSpPr>
          <p:grpSpPr>
            <a:xfrm>
              <a:off x="1341159" y="2045149"/>
              <a:ext cx="6445832" cy="6445832"/>
              <a:chOff x="1711079" y="2768411"/>
              <a:chExt cx="6445832" cy="6445832"/>
            </a:xfrm>
          </p:grpSpPr>
          <p:sp>
            <p:nvSpPr>
              <p:cNvPr id="179" name="Arc 178">
                <a:extLst>
                  <a:ext uri="{FF2B5EF4-FFF2-40B4-BE49-F238E27FC236}">
                    <a16:creationId xmlns:a16="http://schemas.microsoft.com/office/drawing/2014/main" id="{79715C02-4226-4E13-A13D-0221AD041643}"/>
                  </a:ext>
                </a:extLst>
              </p:cNvPr>
              <p:cNvSpPr/>
              <p:nvPr/>
            </p:nvSpPr>
            <p:spPr>
              <a:xfrm>
                <a:off x="1711079" y="2768411"/>
                <a:ext cx="6445832" cy="6445832"/>
              </a:xfrm>
              <a:prstGeom prst="arc">
                <a:avLst>
                  <a:gd name="adj1" fmla="val 14426369"/>
                  <a:gd name="adj2" fmla="val 17377262"/>
                </a:avLst>
              </a:prstGeom>
              <a:ln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FE2E2435-A736-4CE1-AEF5-0E4ABA5FAA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21217" y="3189190"/>
                <a:ext cx="718149" cy="41292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46" name="Group 6145">
              <a:extLst>
                <a:ext uri="{FF2B5EF4-FFF2-40B4-BE49-F238E27FC236}">
                  <a16:creationId xmlns:a16="http://schemas.microsoft.com/office/drawing/2014/main" id="{33C1FA77-8461-480B-B0B8-CA6EE951899E}"/>
                </a:ext>
              </a:extLst>
            </p:cNvPr>
            <p:cNvGrpSpPr/>
            <p:nvPr/>
          </p:nvGrpSpPr>
          <p:grpSpPr>
            <a:xfrm>
              <a:off x="1038036" y="1731979"/>
              <a:ext cx="7072510" cy="7072510"/>
              <a:chOff x="1407956" y="2455241"/>
              <a:chExt cx="7072510" cy="7072510"/>
            </a:xfrm>
          </p:grpSpPr>
          <p:sp>
            <p:nvSpPr>
              <p:cNvPr id="169" name="Arc 168">
                <a:extLst>
                  <a:ext uri="{FF2B5EF4-FFF2-40B4-BE49-F238E27FC236}">
                    <a16:creationId xmlns:a16="http://schemas.microsoft.com/office/drawing/2014/main" id="{9915B485-E12F-4CFC-B29E-97DCEB202554}"/>
                  </a:ext>
                </a:extLst>
              </p:cNvPr>
              <p:cNvSpPr/>
              <p:nvPr/>
            </p:nvSpPr>
            <p:spPr>
              <a:xfrm>
                <a:off x="1407956" y="2455241"/>
                <a:ext cx="7072510" cy="7072510"/>
              </a:xfrm>
              <a:prstGeom prst="arc">
                <a:avLst>
                  <a:gd name="adj1" fmla="val 14405658"/>
                  <a:gd name="adj2" fmla="val 17390479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416426D6-EBB2-4B5B-A384-EA59D6D2F7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64023" y="2925607"/>
                <a:ext cx="718149" cy="41292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30" name="Arc 6329">
              <a:extLst>
                <a:ext uri="{FF2B5EF4-FFF2-40B4-BE49-F238E27FC236}">
                  <a16:creationId xmlns:a16="http://schemas.microsoft.com/office/drawing/2014/main" id="{B145F616-4929-4C6F-96E1-ACFC727A36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79042" y="4564252"/>
              <a:ext cx="1371600" cy="1371600"/>
            </a:xfrm>
            <a:prstGeom prst="arc">
              <a:avLst>
                <a:gd name="adj1" fmla="val 14420505"/>
                <a:gd name="adj2" fmla="val 17496805"/>
              </a:avLst>
            </a:prstGeom>
            <a:ln w="6350">
              <a:solidFill>
                <a:srgbClr val="3333FF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31051F3B-CBC0-4596-9E48-DD3D32F397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19278" y="2202345"/>
              <a:ext cx="151557" cy="263583"/>
            </a:xfrm>
            <a:prstGeom prst="line">
              <a:avLst/>
            </a:prstGeom>
            <a:ln w="6350">
              <a:solidFill>
                <a:srgbClr val="3333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DF69A3B-2226-49E6-A4F6-D8EE81C5D8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80111" y="1979521"/>
              <a:ext cx="182880" cy="1828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5C1A9D8-FEAE-4EA8-B037-448E4DFA6C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62655" y="2272598"/>
              <a:ext cx="182880" cy="1828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5D218F3-2F5F-464D-9EA4-25341CCCAD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2736" y="1671372"/>
              <a:ext cx="182880" cy="1828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FF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2303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6146">
            <a:extLst>
              <a:ext uri="{FF2B5EF4-FFF2-40B4-BE49-F238E27FC236}">
                <a16:creationId xmlns:a16="http://schemas.microsoft.com/office/drawing/2014/main" id="{B099B593-D2D3-47AB-84CE-A509AD39E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Tangency Condition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C825C7-BD20-49A7-8CCF-42E228B52CE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Street: 66.00’ </a:t>
            </a:r>
            <a:r>
              <a:rPr lang="en-US" dirty="0" err="1"/>
              <a:t>RoW</a:t>
            </a:r>
            <a:r>
              <a:rPr lang="en-US" dirty="0"/>
              <a:t> ending in a 50.00’R cul-de-sac</a:t>
            </a:r>
          </a:p>
          <a:p>
            <a:pPr lvl="1"/>
            <a:r>
              <a:rPr lang="en-US" sz="1600" dirty="0"/>
              <a:t>Centerline; R</a:t>
            </a:r>
            <a:r>
              <a:rPr lang="en-US" sz="1600" baseline="-25000" dirty="0"/>
              <a:t>1</a:t>
            </a:r>
            <a:r>
              <a:rPr lang="en-US" sz="1600" dirty="0"/>
              <a:t> = 300.00’</a:t>
            </a:r>
          </a:p>
          <a:p>
            <a:pPr lvl="1"/>
            <a:r>
              <a:rPr lang="en-US" sz="1600" dirty="0"/>
              <a:t>Sidelines; R</a:t>
            </a:r>
            <a:r>
              <a:rPr lang="en-US" sz="1600" baseline="-25000" dirty="0"/>
              <a:t>2</a:t>
            </a:r>
            <a:r>
              <a:rPr lang="en-US" sz="1600" dirty="0"/>
              <a:t> = 267.00’, R</a:t>
            </a:r>
            <a:r>
              <a:rPr lang="en-US" sz="1600" baseline="-25000" dirty="0"/>
              <a:t>3</a:t>
            </a:r>
            <a:r>
              <a:rPr lang="en-US" sz="1600" dirty="0"/>
              <a:t> = 333.00’</a:t>
            </a:r>
          </a:p>
          <a:p>
            <a:pPr lvl="1"/>
            <a:r>
              <a:rPr lang="en-US" sz="1600" dirty="0"/>
              <a:t>Cul-de-sac; R</a:t>
            </a:r>
            <a:r>
              <a:rPr lang="en-US" sz="1600" baseline="-25000" dirty="0"/>
              <a:t>4</a:t>
            </a:r>
            <a:r>
              <a:rPr lang="en-US" sz="1600" dirty="0"/>
              <a:t>= 50.00’</a:t>
            </a:r>
          </a:p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70F6622-E97F-4E55-ABE5-0A6345A7D4BB}"/>
              </a:ext>
            </a:extLst>
          </p:cNvPr>
          <p:cNvGrpSpPr/>
          <p:nvPr/>
        </p:nvGrpSpPr>
        <p:grpSpPr>
          <a:xfrm>
            <a:off x="1038036" y="2679192"/>
            <a:ext cx="7072510" cy="7133117"/>
            <a:chOff x="1038036" y="1671372"/>
            <a:chExt cx="7072510" cy="7133117"/>
          </a:xfrm>
        </p:grpSpPr>
        <p:sp>
          <p:nvSpPr>
            <p:cNvPr id="6174" name="Line 30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>
              <a:off x="1806543" y="2785114"/>
              <a:ext cx="317500" cy="55245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75" name="Line 31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2051018" y="3278826"/>
              <a:ext cx="174625" cy="1016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76" name="Line 32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1731930" y="2726376"/>
              <a:ext cx="176213" cy="1016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78" name="Rectangle 3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210872" y="3040788"/>
              <a:ext cx="731867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66’ </a:t>
              </a:r>
              <a:r>
                <a:rPr kumimoji="0" lang="en-US" sz="1500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RoW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2936403" y="3914892"/>
              <a:ext cx="819135" cy="502278"/>
              <a:chOff x="1608151" y="5542505"/>
              <a:chExt cx="819135" cy="502278"/>
            </a:xfrm>
          </p:grpSpPr>
          <p:sp>
            <p:nvSpPr>
              <p:cNvPr id="6179" name="Rectangle 35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608151" y="5542505"/>
                <a:ext cx="81913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kumimoji="0" lang="en-US" sz="15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  <a:cs typeface="Arial" pitchFamily="34" charset="0"/>
                  </a:rPr>
                  <a:t>R 300.00’</a:t>
                </a:r>
                <a:br>
                  <a:rPr kumimoji="0" lang="en-US" sz="15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  <a:cs typeface="Arial" pitchFamily="34" charset="0"/>
                  </a:rPr>
                </a:br>
                <a:r>
                  <a:rPr lang="en-US" sz="1500" dirty="0">
                    <a:solidFill>
                      <a:srgbClr val="0000FF"/>
                    </a:solidFill>
                    <a:latin typeface="+mn-lt"/>
                    <a:cs typeface="Arial" pitchFamily="34" charset="0"/>
                  </a:rPr>
                  <a:t>to C</a:t>
                </a:r>
                <a:endParaRPr lang="en-US" sz="1500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81" name="Rectangle 3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103364" y="5813951"/>
                <a:ext cx="128240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n-lt"/>
                    <a:cs typeface="Arial" pitchFamily="34" charset="0"/>
                  </a:rPr>
                  <a:t>L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6184" name="Rectangle 4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899620" y="4544972"/>
              <a:ext cx="83356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50°00‘00"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8549194-E949-44F2-A0E0-191AF8DF04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8318" y="1949146"/>
              <a:ext cx="1195830" cy="3312468"/>
            </a:xfrm>
            <a:prstGeom prst="line">
              <a:avLst/>
            </a:prstGeom>
            <a:ln w="6350">
              <a:solidFill>
                <a:srgbClr val="3333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92C36BD-DBC2-4DEE-8C34-78FD140F75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70835" y="2465928"/>
              <a:ext cx="1607483" cy="2795687"/>
            </a:xfrm>
            <a:prstGeom prst="line">
              <a:avLst/>
            </a:prstGeom>
            <a:ln w="6350">
              <a:solidFill>
                <a:srgbClr val="3333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32" name="Group 6331">
              <a:extLst>
                <a:ext uri="{FF2B5EF4-FFF2-40B4-BE49-F238E27FC236}">
                  <a16:creationId xmlns:a16="http://schemas.microsoft.com/office/drawing/2014/main" id="{5B4CCEB5-99C8-4C2F-8917-1B40A8E2B95F}"/>
                </a:ext>
              </a:extLst>
            </p:cNvPr>
            <p:cNvGrpSpPr/>
            <p:nvPr/>
          </p:nvGrpSpPr>
          <p:grpSpPr>
            <a:xfrm>
              <a:off x="1664381" y="2365438"/>
              <a:ext cx="5819154" cy="5819154"/>
              <a:chOff x="2034301" y="3088700"/>
              <a:chExt cx="5819154" cy="5819154"/>
            </a:xfrm>
          </p:grpSpPr>
          <p:sp>
            <p:nvSpPr>
              <p:cNvPr id="183" name="Arc 182">
                <a:extLst>
                  <a:ext uri="{FF2B5EF4-FFF2-40B4-BE49-F238E27FC236}">
                    <a16:creationId xmlns:a16="http://schemas.microsoft.com/office/drawing/2014/main" id="{69C708FF-241B-4B13-8587-7C2043A29E66}"/>
                  </a:ext>
                </a:extLst>
              </p:cNvPr>
              <p:cNvSpPr/>
              <p:nvPr/>
            </p:nvSpPr>
            <p:spPr>
              <a:xfrm>
                <a:off x="2034301" y="3088700"/>
                <a:ext cx="5819154" cy="5819154"/>
              </a:xfrm>
              <a:prstGeom prst="arc">
                <a:avLst>
                  <a:gd name="adj1" fmla="val 14422782"/>
                  <a:gd name="adj2" fmla="val 17385344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1E21754F-2809-4A01-97F6-59C9A330DF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79413" y="3473851"/>
                <a:ext cx="718149" cy="41292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31" name="Group 6330">
              <a:extLst>
                <a:ext uri="{FF2B5EF4-FFF2-40B4-BE49-F238E27FC236}">
                  <a16:creationId xmlns:a16="http://schemas.microsoft.com/office/drawing/2014/main" id="{9B1D8E4F-295C-4869-9F60-F18FCC174790}"/>
                </a:ext>
              </a:extLst>
            </p:cNvPr>
            <p:cNvGrpSpPr/>
            <p:nvPr/>
          </p:nvGrpSpPr>
          <p:grpSpPr>
            <a:xfrm>
              <a:off x="1341159" y="2045149"/>
              <a:ext cx="6445832" cy="6445832"/>
              <a:chOff x="1711079" y="2768411"/>
              <a:chExt cx="6445832" cy="6445832"/>
            </a:xfrm>
          </p:grpSpPr>
          <p:sp>
            <p:nvSpPr>
              <p:cNvPr id="179" name="Arc 178">
                <a:extLst>
                  <a:ext uri="{FF2B5EF4-FFF2-40B4-BE49-F238E27FC236}">
                    <a16:creationId xmlns:a16="http://schemas.microsoft.com/office/drawing/2014/main" id="{79715C02-4226-4E13-A13D-0221AD041643}"/>
                  </a:ext>
                </a:extLst>
              </p:cNvPr>
              <p:cNvSpPr/>
              <p:nvPr/>
            </p:nvSpPr>
            <p:spPr>
              <a:xfrm>
                <a:off x="1711079" y="2768411"/>
                <a:ext cx="6445832" cy="6445832"/>
              </a:xfrm>
              <a:prstGeom prst="arc">
                <a:avLst>
                  <a:gd name="adj1" fmla="val 14426369"/>
                  <a:gd name="adj2" fmla="val 17377262"/>
                </a:avLst>
              </a:prstGeom>
              <a:ln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FE2E2435-A736-4CE1-AEF5-0E4ABA5FAA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21217" y="3189190"/>
                <a:ext cx="718149" cy="41292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46" name="Group 6145">
              <a:extLst>
                <a:ext uri="{FF2B5EF4-FFF2-40B4-BE49-F238E27FC236}">
                  <a16:creationId xmlns:a16="http://schemas.microsoft.com/office/drawing/2014/main" id="{33C1FA77-8461-480B-B0B8-CA6EE951899E}"/>
                </a:ext>
              </a:extLst>
            </p:cNvPr>
            <p:cNvGrpSpPr/>
            <p:nvPr/>
          </p:nvGrpSpPr>
          <p:grpSpPr>
            <a:xfrm>
              <a:off x="1038036" y="1731979"/>
              <a:ext cx="7072510" cy="7072510"/>
              <a:chOff x="1407956" y="2455241"/>
              <a:chExt cx="7072510" cy="7072510"/>
            </a:xfrm>
          </p:grpSpPr>
          <p:sp>
            <p:nvSpPr>
              <p:cNvPr id="169" name="Arc 168">
                <a:extLst>
                  <a:ext uri="{FF2B5EF4-FFF2-40B4-BE49-F238E27FC236}">
                    <a16:creationId xmlns:a16="http://schemas.microsoft.com/office/drawing/2014/main" id="{9915B485-E12F-4CFC-B29E-97DCEB202554}"/>
                  </a:ext>
                </a:extLst>
              </p:cNvPr>
              <p:cNvSpPr/>
              <p:nvPr/>
            </p:nvSpPr>
            <p:spPr>
              <a:xfrm>
                <a:off x="1407956" y="2455241"/>
                <a:ext cx="7072510" cy="7072510"/>
              </a:xfrm>
              <a:prstGeom prst="arc">
                <a:avLst>
                  <a:gd name="adj1" fmla="val 14405658"/>
                  <a:gd name="adj2" fmla="val 17390479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416426D6-EBB2-4B5B-A384-EA59D6D2F7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64023" y="2925607"/>
                <a:ext cx="718149" cy="41292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30" name="Arc 6329">
              <a:extLst>
                <a:ext uri="{FF2B5EF4-FFF2-40B4-BE49-F238E27FC236}">
                  <a16:creationId xmlns:a16="http://schemas.microsoft.com/office/drawing/2014/main" id="{B145F616-4929-4C6F-96E1-ACFC727A36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79042" y="4564252"/>
              <a:ext cx="1371600" cy="1371600"/>
            </a:xfrm>
            <a:prstGeom prst="arc">
              <a:avLst>
                <a:gd name="adj1" fmla="val 14420505"/>
                <a:gd name="adj2" fmla="val 17496805"/>
              </a:avLst>
            </a:prstGeom>
            <a:ln w="6350">
              <a:solidFill>
                <a:srgbClr val="3333FF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31051F3B-CBC0-4596-9E48-DD3D32F397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19278" y="2202345"/>
              <a:ext cx="151557" cy="263583"/>
            </a:xfrm>
            <a:prstGeom prst="line">
              <a:avLst/>
            </a:prstGeom>
            <a:ln w="6350">
              <a:solidFill>
                <a:srgbClr val="3333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BDFD6CA9-D9E7-4129-8FD3-E2F165619A52}"/>
                </a:ext>
              </a:extLst>
            </p:cNvPr>
            <p:cNvSpPr/>
            <p:nvPr/>
          </p:nvSpPr>
          <p:spPr>
            <a:xfrm>
              <a:off x="5173657" y="1763684"/>
              <a:ext cx="984780" cy="950976"/>
            </a:xfrm>
            <a:prstGeom prst="arc">
              <a:avLst>
                <a:gd name="adj1" fmla="val 11655701"/>
                <a:gd name="adj2" fmla="val 11634526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20A7A99A-C8B1-4EA2-A5AF-F2C7189102B3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488080" y="2705739"/>
              <a:ext cx="713337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+mn-lt"/>
                  <a:cs typeface="Arial" pitchFamily="34" charset="0"/>
                </a:rPr>
                <a:t>R 50.00'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BF792AB9-1FFA-4C93-85AC-9B1AC920A38B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061043" y="2532701"/>
              <a:ext cx="384175" cy="257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5" y="478"/>
                </a:cxn>
                <a:cxn ang="0">
                  <a:pos x="712" y="478"/>
                </a:cxn>
              </a:cxnLst>
              <a:rect l="0" t="0" r="r" b="b"/>
              <a:pathLst>
                <a:path w="712" h="478">
                  <a:moveTo>
                    <a:pt x="0" y="0"/>
                  </a:moveTo>
                  <a:lnTo>
                    <a:pt x="395" y="478"/>
                  </a:lnTo>
                  <a:lnTo>
                    <a:pt x="712" y="478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 type="arrow" w="sm" len="sm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F0FF1A6-7747-4C72-90F7-3210DDF5A1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80111" y="1979521"/>
              <a:ext cx="182880" cy="1828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0B3440B-36CB-405D-AB7E-39D3FFC691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62655" y="2272598"/>
              <a:ext cx="182880" cy="1828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223A43A-F792-4641-AB08-D10C698ACB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2736" y="1671372"/>
              <a:ext cx="182880" cy="1828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99B66D4-5B42-4F72-9460-A27408BCC8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74223" y="2165413"/>
              <a:ext cx="182880" cy="1828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4DEFAB5-CC20-4B84-9194-2801EF6F2A61}"/>
              </a:ext>
            </a:extLst>
          </p:cNvPr>
          <p:cNvSpPr txBox="1"/>
          <p:nvPr/>
        </p:nvSpPr>
        <p:spPr>
          <a:xfrm>
            <a:off x="6158437" y="2417582"/>
            <a:ext cx="1860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Cul-de-sac centered on centerline end</a:t>
            </a:r>
          </a:p>
        </p:txBody>
      </p:sp>
    </p:spTree>
    <p:extLst>
      <p:ext uri="{BB962C8B-B14F-4D97-AF65-F5344CB8AC3E}">
        <p14:creationId xmlns:p14="http://schemas.microsoft.com/office/powerpoint/2010/main" val="11171271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THEME_BG_IMAGE" val=""/>
  <p:tag name="MMPROD_10545PHOTO" val="/9j/4AAQSkZJRgABAQAAAQABAAD/2wBDAAMCAgMCAgMDAwMEAwMEBQgFBQQEBQoHBwYIDAoMDAsKCwsNDhIQDQ4RDgsLEBYQERMUFRUVDA8XGBYUGBIUFRT/2wBDAQMEBAUEBQkFBQkUDQsNFBQUFBQUFBQUFBQUFBQUFBQUFBQUFBQUFBQUFBQUFBQUFBQUFBQUFBQUFBQUFBQUFBT/wAARCABMAD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IdM1nUYNUvLDXY7O2aa7ddKe2ZiLmAJuCtuAxMArkqOMKCCRnHRng8nrmqWtaWusWEtq/wArHDxyYyYpByjr7qwB/D3qt4W10+INIjnlj+z3sZMN5bZ5hnXG9Pcdwe4IPegyNbr/AJ/z7UHn8e5qN7qKKaKN5VSSUkJGzAM+Bk4HfgE/nWTpfjXw/rfiDVNC0/XNOvtb0oIb/Tra6je4tN4OzzYwdybsHG4DODQBtZ6HP4mvnn41ftX3vwt+JcXg/Q/AN540ktrO1vNVntNQjt2tVuZzBbxRxuP3sjsCcZVQATng4+h+/p+nevzt/bbvvE/wx+M194g0walpreK7jSdN0zUHSKWxe6t8TQjYSHDh/MDZwpQ4JpK3UGpNNQ3PvHwT410n4ieD9G8T6Jc/a9H1W2S7tZmBUlHGQCOoYdCOoIINFYPwL8E3Pw3+DXg/w3qnk2+oaXpsNvcvBK0qmUD523tySzEk9sk44xRTJV0d9/8ArNYunQx2XijV0jAT7VHBduM/flw0TN/3zFEPwHetrpjOB/Svl39qH9puX4B/EzQLORo4LXUtN3M0do15eS4nCsYojJGirGuWZ3c53ABc80FLUxv2xILH4neNvCfhXRfFQ8L+JPD8k+o6nrIIjOk2LRRl5FkcALIT5BUgnbkE7chl858VyX/wo+HWreIfgifFMV5e3lvenW9ZnijsNUZnVSHuL8bpQ4ZwmDt3sCvBOfXNf+G+gfEP9oD4ZfETxNpmny6V/YEAtL9rYNHqV/OsmxJ1kUoBGpDRcK+6XAJAIXtr2KytdL8PeH49M1ie20mW8YNdxTQy8B0hIdonWQv5mPNZ1YDLMdxYD56tl9evio1pVWoR2itE/XubxmlGyR2vwW8eXvxK+GWheINQ0bUtDu7q3XfBqsMUU0jBcNII45JNisQSFJDDuBXgH7eOtT6xY+HPDWkaPHql3p13/wAJBfXUsiJHYQ28bsCS3UsSAcEFVO48Yz9JfDy8mvfDkklxH5U/268SSLzBII3FzKGRXAG5VYFVOAcAZAOQPi//AIKS+KLPRbyw07TVkGv3FrFqtxm62xBIHmS3by8bt26WYGSNlIGA275MexVqRpwblsb4OPPWSTs+59jfCP4gW/xT+HGi+KIIRZfbI3WaBJo5hFNHI0UyLIpKyKJI2AdThgAR1oq18M7LS9G+Hnhu10qxttK0qLToPItLGMpDCpjUhUGOBz3555oroptcqOOp8bOoXr3r83/2rr/UfinqPh/XdZttNhgHiGXw6umvceS0UcF8I5YppVclN0ZaRnOzCyR4jJGT96/FK+1zSvhv4nvfDMAuPEVvptxLp0GzfvuBGTGoX+IlsADv0r8138CXXxD0+30GCPxF8QtLi1htbk0ua1e4upNQlQRGWe4cIUXapH71wo+YHPAXy8bjlhXGHI5OW1lc8XHZisG4w5JSctrK/wB/Y9w8R/Ha0+JOoWHw10zTJ0+G+naUk0+vQXKWj3CW3lNHdRbsSRQRvGAHQiQl43UhFJPlktp+0v8AFDwd4o03UfGUsVhq0i6fa2N01mI9T2JL5nlShBJBhbcHgbmZmJAG6Qed+Fz4ku/HV9PqWnXF6Nau7jwaNO0JDPixilDziHaMuri3lQvjpkjaOn0R4g1n47eF4IbLwZ4Me/t31O61Az6jDuElvLO0pgUF0dCokIG6Nf8AV4GajCY7DShzYqooy10v/Wxx0Mwx1Sl+4inK+t1dKz2Xn3PP/Cuu+LfgvoGjtFrWpaI8DNo+uahFcyXMt9qRkxHIbeYPG3mBT+9RGdpCykgA5x9Q+Ges/GX4vazrfjifU9as59FvbKJ76zngJC2s08Ss6LGkaJIpKqoDNl85AzXS+PPDni9fFWjXeseAtR8IaW2qSX7Xk19DIjXDNc3Fuw8pm2TxSzSAMGH3hgEgFfovTvH2o/EL4J6Fd62lvFr1s+o2mox2xyhmisroCTGPl3pslC9hJjtXmupRxOOlCjUbSSdtGmcOGqV6uYJTnKM0k+Xo9d0fQHg/QYfBvhPQ9CtZHmg0qyhsYpJpS7uscaoCzEkkkLnJyTRWyPmzk9PU4or6hI+z956sXv8AXv8ApWF4tTVU8J6y2gRQza6LKc2CTYEb3Gw+UGyR8pfbnJ6HrW41B4B/wpNJ7mbipKx8F/sX+BfE9940urjxX4Wfw2PBEZ0tBcXUdw9xqMkSGaQNGSo2RuQeTk3BHVWA+mfF/wAUtK8NeKPD/hmK7thquqahFZN5hPl2oaOSVQ5HCySLC6xoSCzHIBCmua+Hms2Xwm03xNpPiuJtE1caxq+t3E7RvJHe20t7JKl2siqQw8uSIMvWPbtIAAJ5QfDuw+PPgHWNa8C6hLcWLWw1Tw54imIBvtcScSreOSA+2N7aGIZVVCPKijZjH5NXyuri8dOMYuMFf09fm9TbCUKWCp8tJWTbfze56j8aPh6fiX8O9W0WC4ntdSKpc2U8DKGS5icSRffBXBZQrZHKsenBHyl4k8Gan4I/ZT8D3eqeIZtY1zxD4nsNT1F1hS2jtpmjMbW6In9xUEbEk7irHgEKPZPgv+1QniZdJ8OePtPTw18QZrcNPpcEiM7yhcvGtrvNyjqQ42tHhgu5GdTkcV+0Bo1/oPwG8OjUbOTS0ufH8t5bWk+A8UE97cyxbh2LK4faeRv2kAggenkmFrYWpOnVhqtn/wAE9DC4fDzxca8orm2v1t2PtWBt8MZB7cmilhH7hOcEKM0V+jx2POq/Gx38/wD61H8v0pT0o7r9f6VRkcB8UvjH8P8A4a27WPjTxHY6QLy2d/s87MZGhwVd9qgsF6jd0rxr/gn/AKFp3w1/Z2PhuCe6updK1HULmQlDJ5kD3MrW0keByJIUjfaPmBJyATivpLUtB0vW54P7Q02zvmVRta5gWUrk84LA4rR7fQcUrI1vofBnwo8R/DbTv2kviR8fPHnj2x07UbxVsfDukXlwgmtdJ8qELcPbDdKjSFSACFPMhIJchfpH9pDRdD8X+HPDWnalby3k0Ov6XrMEMds0uI7a9gaeRsI21Fidw2cZ3Y7mvVNS0HTNQvIri7060u7mEDy5p4Fd0x8wwSOOeeKzNZ+Hug6/rEesX9m819DCINwuZUSSPdv2SIrBZF3c4cEcCp5RqXK7o6FGDEGMhjjjntRUVvGlrbQxQosUaIAiIMBAAAAB0AxRVkH/2Q=="/>
  <p:tag name="MMPROD_10545LOGO" val="/9j/4AAQSkZJRgABAQAAAQABAAD/2wBDAAMCAgMCAgMDAwMEAwMEBQgFBQQEBQoHBwYIDAoMDAsKCwsNDhIQDQ4RDgsLEBYQERMUFRUVDA8XGBYUGBIUFRT/2wBDAQMEBAUEBQkFBQkUDQsNFBQUFBQUFBQUFBQUFBQUFBQUFBQUFBQUFBQUFBQUFBQUFBQUFBQUFBQUFBQUFBQUFBT/wAARCAEsAZ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Aooor9wP5kCiiigAooooAKKKKACiiigAooooAKKKKACiiigAooooAKKKKACiiigAooooAKKKKACiiigAooooAKKKKACiiigAooooAKKKKACiiigAooooAKKKKACiiigAooooAKKKKACiiigAooooAKKKKACiiigAooooAKKKKACiiigAooooAKKKKACiiigAooooAKu+GPCl34p8SWWk6XxeXd51qlX0V+xt4Rg1LxBrHiCZQf7K/0C1J7DHJrhx2K+qYadROz6evY9fK8H9dxUKVtG1f06njXxX8E3fw88cXmgXXGf9NtL3/n7s+4/A8VzVfWX7ZnhI3ng/R/EFqgQaTdi2vP+vQ5yP0H518gV4eU5v8AWEqdd+90fc+kzvI/qsnVw+seq6r07l2iiivqj4UKKKKBBRRRQAUUUUAFFFFABRRRQAUUUUAFFFFABRRRQAUUUUAFFFFABRRRQAUUUUAFFFFABRRRQAUUUUAFFFFABRRRQAUUUUAFFXPDnhbVPE2q2mmabai7u7oZNmTgAVTvbC7sbz7JdWl3Y3v/AD43tQ6lNTcE9Vudaw8nFT6Pr0ut0goooqzkCiiigAooooAK+3/2TtHXRfhPaS99VvLm+P8AwJsf0r4gr9EfhLZrY/CzwlbQcLHpVqB9PLGf618hxFP9zCHd/kfecJU4vFTqPovzaGfGvR7PXvhf4ks7lfkNobkj3H/6q/OSv1ar8pf+PC8+x18NRfJex+oYqCnYLGrtUrGrtfq+XYiVfDwlLe1j8PzjD/VsVKCVlv8AeFFFFeieGFFFFAwoo/4//wDj0ra8UeBvEPgb7F/b1p9i+1/8ef22snVipKDaTe1zrWFqSi5wTaW76L1MWiiitTjCiiigAooooAKKKKACiiigAooooAKKKKACiiigAooooAKKKKACiiigAooooAKKKKACiiigAooooA9V/ZgyPjNomP8Anpc/+kor6y+J3wf8P/FfR/suq24tLxFH2XULXC3VqfUGvkX9mT/ktvhf63f/AKR19/43Lnr7V+cZ7UlTxqnBtNJbH6/wxRhVwMoTSabej1XQ/Mr4q/D3xD8IdUW31+ya8siAbTWbQYtLokZwR2PNc3ZX9nf/APHpX6ceNPA2leP/AA5d6BrtsLzTrsEOhr80vjN8HdV+B3jD7LcEGyu+LS9/5+z6GtcBntajJQrPmX4v1ZOZcNUJxc6C5X+HyQ6iuX0Txb/y53ddRX3GHxNPFR5qb+XVep+aYzBV8FU5aq9H0foFFFFdR5oV+nuh2MOk6PZ2ltxb26CEA+g4FfmFX6mW3+oT6V8LxI9aa9f0P07g3/l6/QkPQ1+ZXxR/0D4l+KP+wxef+ltfps3evzJ+MH/JWPGv/YYvK+Pp9T9AxPQ5ertcvrd//YP2H/p8vK6iv0TIpXoyj2Z+UcTRtVjLuv8AIKKKK+mPiQrZ8HeCNV+IniFtM0K2F3djksxwLKk8HeCNU+IniG00zTrYJdXILMzHAAHUmvvr4afDjS/hvoMOk6ZEGJAa5umXmdueTXzmaZpHCR9nT+P8j6zJMknmVRym7QW7T6ron+Zzvwj+AGkfDC0+17V1DXmBD3z9TXin7ch/4qPwsf8ApzvK+yAuDnGK+Nf23/8AkYvDH/Xqf51+evGVp11UlJuXdn6u8BQpYV0IQSj1S6o+fKKo2P8Ax51er9awdaVfDwlPdq5+HZjQjh8ROENk7BRRRXWeYFFFFABRRRQAUUUUAFFFFABRRRQAUUUUAFFFFABRRRQAUUUUAFFFFABRRRQAUUUUAFFFFAz0z9mT/kt2h/713/6R19T/ALSX/JAfFn1H/pUtfLH7Mn/JbtD/AN67/wDSOvqf9pv/AJIt4p+ln/6WJX5rxB/vvyR+x8Kf7k/8T/Q+Rv2Uv23b/wAJa8/w++KGqtqVqt2bSy8S3ZANtwcLeEkAE+tfb3xZ+GGlfFbwheaFqYChwTBchebduORX4xfF+w+weMv+vz/Ta/RD9gf9o8fErw+PBXiC7W+8SaRag2t7j/j9tOMH8MCvmT7c+TPE/gS78J6xe6Tqlp9ivLT/AI/CKpaJr15YXv2O7/48q+w/20vhwtjfWnjWz4NwBZXg9u1fHniiw/0L/RK9jBYyph5KcPmujXZnzuNwdPExdOorr8U+jR2tFee/C7xb9vs/7Iu/+P3/AJc69Cr9Nw2IjiqaqR+fk+x+MY3B1MFXdOp8n3XcK/UuD/Ux/Svy0r9TLf8A1CfSvj+JPip/P9D7/g7ar8ib1r84/j1/yWPxR/1+V+jZOM1+Y/xb/wCSq+NP+wvef+llfIU+p+gV5ctjxb4vX/8AyBK9Qrwj4o3/ANv8Tf8AXnXu9fc8O/8ALz5H5fxR/wAu/n+gUUV7H+zB8Ol8U/ET+1r1S1joB+1YH/P4a+kxWIWEoTqvaKufH4HCyx2IhRi7OTPoX4B/CG0+HfhY3d3aoPEGqJuvCcZA6iDJ7Dp+deL/ALY/7ZX/AArhrzwR4Guh/wAJWP8Aj7veosv/AK9ezftQfGCP4P8Aw8Bt7lbTWdSb7JYk84bHWvx51u//ALe1m9vK/I61aWIqSqz3bufveGoU8DRhRgtErH6b/wDBN7X9V8UfBPXr7Vru61C/PiO5H2u8+9/x6WmPw5/nWX+2/wD8jf4Y/wCvVv5mrP8AwTA/5INrv/YyXP8A6SWdQfty/wDIyeFv+vO8rGPxo3q/w2fNlj/x51eqjY/8edXq/W8t/wB1h6I/C84/3qXqwooor1DwAooooAKKKKACiiigAooooAKKKKACiiigAooooAKKKKACiiigAooooAKKKKACiiigAooooGemfsyf8lu0P/eu/wD0jr6n/ab/AOSK+KfpZ/8ApYlfLP7Mn/JbfC/1u/8A0jr6m/ab/wCSK+KfpZ/+liV+a8Qf778kfsnCf+5P/E/0Pyv+PNhxot5WD8JvG1z8LfHOkeKtOUPc6XdG7ZT/AMvoPBFejfF6w+3+Df8ArzvK8UrwKfU+prVbS5bbH7TeL7Cz+MPwuvbPTJ0u7TWNJN1ZXi8AlvmtT+fP4V+dn2D7f/olfX3/AAT68bt4s+ANjplyP9L8PTmwf8OR/M14F8atDHhX4q+JrUcg3f24Gin1FP8AeRjLY+U/t/8AYPia9/5/bO8r2vRL+016zsry0/5fK8i+KNh9g8S/9fldP8Ib/wD4k17Z/wDPnX1uRYr2VVUr2jL9D4fiTBRqUFWiveT19H1+R6HX6l253QqfUCvy0r9MfC+qLrPhzS7zH/HzbLcD8QD/AFq+JlrTl6/oc3B0rSqR8k/u/wCHN89DX5kfFv8A5Kr40/7C95/6WV+m56Gvy8+Id99u8feKLsf6b9r1i8r46n1P0Kv0Pm3xtf8A2/xLe/8AX5X0LXzbZf6f4m/6/LyvpKvu+H9Yzfex+Y8VaSpx8m/vsFfdH7L/AIW/4Rf4YWVzcEfbNV/0xx9RxXxJouhXeuaxZaRa8Xt3efYq++fitrn/AArf4S6tdaYVs2tLPyLZlHFvxgH8OP0rLiKvKKjQWzd38jXhTCx9pPEPZJJP1Pz1/bA+Kv8Awm3jfWLm1ux9k/5A1qVGAbQ8k/iSa+cdE0G8169srO0/5fK2viHf/wDE5+x/8+ddt8IdB/0K91evnsBhfrVeEbadfTqfYZljvq2HnUW6Vl6vY+/v2H9OtdD+FWoWlt/q11Mf+kdpmuI/bj/5GTwt/wBed5Xof7Fbf8W81of9RVT/AOSVrXnX7b//ACMXhj/r1P8AOuLGQjDGTjHRXZ04KpKrgITm7tpX9T5usf8Ajzq9VGx/486vV+nZZ/usPRH5BnP+9S9WFFFFeoeAFFFFABRRRQAUUUUAFFFFABRRRQAUUUUAFFFFABRRRQAUUUUAFFFFABRRRQAUUUUAFFFFAz039mT/AJLb4X+t3/6R19TftN/8kW8U/Sz/APSxK+WP2ZP+S3aH/vXf/pHX1P8AtN/8kW8U/Sz/APSxK/NeIP8Affkj9j4U/wByf+J/ofnj8RP+RAva+eq+k/iF/wAiDe/9edfNleMj6OtrLm7n25/wTG1mKx8Y+NvD8o/068sbS5z7WpGR/wCTgr0b9sSz+yfEiyvf+fvSWX8iR/SvBP8AgnLqwh+O95YngXWl3Nt/3ywb+lfT/wC2f/x++Dvref8AoIqW7VU+5SlejKPZ2Pgn4vWH/IErF+F1/wDYPGX/AF+V2nxf/wCRasv+vyvMPC9/9g8S6J/1+V34OXJiYS7NHl46nGphKkZLofQtfon8LP8AkmHg3/sFW3/pMK/Oyv0I+DN8mo/Crw1P3+xiH8hj+lfQ8Rq9KnLsz4/hOVsRUXkvzPRa/KW+v/8Aj9vK/VqvyY8Uf8ize/8AXnXxdHqfpOI6Hg/hf/kZtF/6/K+kq+evBP8AyMuif9flfQtff5B/Dn6n5XxO7VoR7L/I779naz+1fGbw5bf3bk336V9AfttXnl/DrR7Jbjy7i61RFT8M/wCIryf9k7/kr1p/16Xf866r9uy9xeeDLX+99sP6D/CvCzv38ao9kj6XhuNsvk+7f6H5u+KP+Qzff9flfQuiWH9g6NZWf/PnXz1on+n+JbL7X/y+XlfSVetkVGPv1XvsvI8TimpKHs6Sej1f4H2T+xX/AMk81r/sKr/6RWtec/tv/wDIxeGP+vU/zr0b9iv/AJJ5rX/YVX/0ita87/bl/wCRk8Lf9ed5XyOP/wB8n6s+2yz/AJFsPRHzZY/8edXqo2P/AB51er9Myz/dYeiPyTOf96l6sKKKK9M8AKKKKACiiigAooooAKKKKACiiigAooooAKKKKACiiigAooooAKKKKACiiigAooooAKKKKAPTf2ZP+S2+F/rd/wDpHX1L+03/AMkV8U/Sz/8ASxK+Wv2ZP+S2+F/rd/8ApHX1L+03/wAkV8U/Sz/9LEr824g/335I/ZOFP9yl6v8AQ+DvG3/Im63/ANedfL1fUHjb/kWta/6872vl+vFPeZ9HfsE/8nI6H/163X/pIK+uP20f9d4N+l5/O0r5H/YJ/wCTkdD/AOvW6/8ASQV9cfto/wCu8G/S8/naUV/4sPQMP8E/VfofEnxe/wCRa/7fK8i0T/QNZsv+vyvXfi9/yJ3/AG+V5Hon/IZsv+vyuvC/xY+TuY1v4M/Rn0jX3Z+zH/yRzw59Lz/0qavhOvuz9mP/AJI54c+l5/6VNX1HEH+7w/xHwfCv++z9H+h3nj3UB4e8CeI73vb2N1c/kpNflf4p/wCRZvf+vOv1G+KH/JMvG/8A2Cbz/wBJTX5deNv+RZvq+Ho9T9Pr9DyH4df8jlZV9C14N8Lv+Rysq95r9EyP/d36s/I+Jf8AeYx7I9p/Y+/5K1ff9gtv/Si1q3+29fY+I+jWf/UKb/0I1T/Y/wD+SqT/APYJb/0ptaX9u/8A5H+0/wCxc/8AkyvmM1/39+iPsuHf+Rb82fCPw6/5HKyr6Frwb4Xf8jlZV7zX1GSfwX6s+O4l/wB4jHsj7J/Yr/5J3rf/AGFF/wDSK1rzv9uX/kZPC3/XneV6J+xX/wAk71v/ALCi/wDpFa15z+2//wAjF4Y/69T/ADr4PHf75P1Z+jZZ/wAi6n/hR83WP/HnV6qNj/x51er9Myz/AHWHoj8kzn/eperCiiivTPACiiigAooooAKKKKACiiigAooooAKKKKACiiigYUUUUAFFFFABRRRQAUUUUCCiiigAooooGerfsu/8lp0P/fuv/SQV9O/tOf8AJFvFP0s//SxK+WP2ZP8Akt2h/wC9d/8ApHX1P+05/wAkX8U/Sz/9LEr814g/335I/Y+FP9yl6v8AQ+DPG3/Ioa3/ANed5Xy/X1B42/5FrWv+vO9r5frxj3pH0d+wT/ycjof/AF63X/pIK+uf20v9f4O+l5/O0r5G/YJ/5OR0P/r1uv8A0kFfXX7aX+v8Hf7t5/O0qqq5qsfQWH+Cfqv0PiP42f8AItWX/X5XkWif8hmy/wCvyvXfjZ/yLVl/1+V5Fon/ACGbL/r8rpw38WPm7GVb+FP0Z9I1+gvwP0hNB+E/hiz9bUSH6sM/1FfA+i6Fd67rFlpFrxe3d59ir9INU1DTPAfhG4u5QLTS9Ntixx0RQP8A9X517/EVS0adHzv91j5PhXD3qVayfZL79fyNi/05b2yubcnAnBBr8oPFFh/xJta+12f/AC51+kvwW+Lek/G/4fWPi3QhJb2l2oJtLsDdbkdjivhz48aENE+K/ijSLrn/AEz7b/4GV8dS6n6DWjzWPlL4d3/2DxlZV9C1822X+gXn2v8A5fbOvpKvvMgl+7nT7NP7z8u4kw96kaqejTX3WPaf2Pv+StX3/YLb/wBKLWqn7f3/ACOR/wCxb/8Ak2rX7H//ACVSf/sEt/6U2tL+3d/yP9p/2Ln/AMmV4Oa/7+/kfT8O/wDIu+bPh34Xf8jlZV7zXg3wu/5HKyr3mvqMk/3d+rPi+Jf96Xoj7J/Yr/5J7rX/AGFF/wDSK1rzn9t//kYvDH/Xqf516N+xX/yTXU/+wkv/AKR2tec/tv8A/IxeGP8Ar1P86+Fxv++T9Wfo+Wf8i6n6I+brH/jzq9VGx/486vV+lZb/ALrD0R+SZx/vUvVhRRRXqHghRRRQAUUUUAFFFFAgooooGFFFFABRRRQBS/0v/n0u6P8ATP8AoEXleu/YaPsNfjUuL8bHt9x+4/6pYHz+88vxd/8APpd0fYLz/nzu69Q+wfYKu2NhWEuL8dLt9xcOEMDLv955F9gvP+fO7o+wXn/Pnd167Y1e+wfYP9DqP9bcd5fca/6m4Hu/vPFPsF5/z53dH2C8/wCfO7r2uxsPt9n/ANPtFjYf8/dL/W3HeX3B/qbgO7+88h/sHV/+fOl/sHV/+fO7r2qysP8AQv8Apyo+wf8AHlR/rbjvL7if9TcB3f3/APAPFf7A1f8A6BF3R/YOr/8APnd17V9ho+wfb737ZUR4vx0u33B/qbgO7+//AIB4p/YN3/z51S+wXn/Pnd17x9g/0OqX2D/Q6v8A1tx3l9xX+puB7v7zN/Zps7pPjX4YZ7YIoN3lj/15ivpr9p0f8WX8Un2s/wD0sSvOPgtZbfiTozegva9I/ad/5Iv4p+ln/wCliUv7Rq5j+9rWutNOyPTwmXUcti6FK9r317s+C/G1h/xRut/9edfL/wBgr2v4o+PP7B0b+yP+fysL4T/BvxB8cPER0vwxai9Uf8fl8f8Ajys6r2s4dTo9jT7Hpn7AFlcp+0BojSW2xRbXXP8A26Cvqz9tH/j58HfS8/naV037P/7IfhX4E3q6vHd3WueJTb7Wv748ge1Y/wC2HdbdR8G2/wDeF4PyNof61Uqkp6yM4YeML8vV3Pgj42fbP+JJXmGiWF5/bNl/1+V6F8Xr/wD4nNlZ/wDPnZ1i/DvQbzXvE1l9ks7u+/0z/lxrFYqdL3rl+wpz92x9ufs1/De71D4h2mq3VuIrTTAblWPqeldN/wAFBfir/YHwsfwpZsDd6z/x9rjpac5P48flXvPwl0X+xfCqz3B+e5+c/Svzg/aq8c/8LH1S81S7Jf7Xd4s7Jups63qY2tjuWpVtey2Vkl2MMJl1HL4uFBO17u7u2zrv+CZnxHudD8Va54GvbsfYNU/0+0yob/S/4hj3GR/2517h+274TvDd+GPEdrbBgT9juyPQ1+e/grXdW8K+MdF1bQADrVpefbbQGv14+J/hH/hb3wevrO0RRd3doLuzbONt0ASP14rCMuY7JR5j8h/FFh9g8TXv/T5/0+V698LrC817wbZfZbT/AI8/9CrifiH/AKf9ivP+3K8r0P8AZr8W/YPH174c/wCfz/jzrujmuIy6MqtC17W1V0eXicqw+ZSjTrXte+mjPoT9k3Qbyw+I04urfyydIbB/7ebX/wDX+FM/bb8P48d6Nd/8/mlNZf8Ajxr134HR2dr43vktehtB/Oux+L3wW0L4zaWlpqYurO4tf+Pa9tGwy/T1rhjmFXMP39W3NLsrL7jrpZdRy6mqFG/KrvXV3e5+Qvw8/wCRxsq94+wXn/Pnd1gfG/8AZl8WfAPVrG9W7N7ov/LrrNmMMp9CO1S/C79of/TbLSPFf/gdXorM8ZgqTWHSau3a2vy7nkYvJsHmFZSq3Ttbfoj7l/Y6sbmz+H2qLc43jVAcexs7SvN/23v+Ri8Mf9erfzNe5fs4HHgqYf8AT039K8Z/bf8A+Ri8M/8AXs3/AKEa82FepiP31S15dFoj24YanhqcaFO/LFWV9XY+cNE0G8v7P/RLStv/AIRLWP8An0rtfhD9k/4Rr/l7/wCPyu1vv9Ps/wDj8py4px2Fk6FK1l3R50+GcBjJOrVTvJ30dkeEf8Inq/8Az50n/CJ6v/0CLyva/wDQ7D/p+o+3/wChf6JRLjDMYfDb5q5n/qflvZ/eeKf2Dd/8+dH9g6v/AM+devfYP+fqrtlYWf8Am8olxfjo9vuIjwhgF3+88i/4RLxH/wBAe7o/4RLWP+fSva/7Bs/+fP8A8nKu/wBg1H+u2O/mX3G8eDcul3+88H/4QTV/+fSj/hA/Ef8Az6V7x/wiXv8A+SdXf7Bpf6747+ZfcX/qVly+JNfP/gHg/wDwrTxHYf8AH3Z1S/4QPV/sX2z7HX0lY2Fn/wA+f/k5VLW/sf8Ax5/8eP8A2+Vn/rxmPZfcP/UrLfP7z56/4QTV/wDn0o/4QTV/+fSveLH7ZYXv/LpfUXt/Z/8APn/5J1r/AK6Zj5fcL/UvLf733ng//CCav/z6Uf8ACJax/wA+leu/9vdH+h1t/rfmHdL0X/BMf9T8t7P7yl/191Rq9/Z//X5R/wAeH/L5Xw59wUaKvf8AgHRQAf8AkjR/290Uf2f/ANflAF2xv6PsH+h0WX2yw/5fKPt/2/8A4+/slY1OgF2x/wBA/wCPv/Tqpf8AXpR/of8A14/9vlH+h/8ALp9rrAZe+wXlJ/of/Hn/AOkNXrG/vP8A+Os6o/6H/wAvdnQbfAUv+nP7ZV2ysLz/AJ86PsH2/wD/AIyj/jw/5fKDE7T4Saf9h+JGjD2va7v9p3/ki3in6Wf/AKWJXA/CvUPt3xC0k/7B/wCXXHb17V794o/sj+w73+3/ALL/AGXsH2n7djyMe+a+pynSi12bPPxn8Q/Eb4h/bPFvxL/si0/069/48rOxr9fv2fvgtpvwH+GOkeFbXa9yuLm8u84+1XRwWY/l+lVNF8Q/BOw12Cy0vVvANnrP2rItbK6s/tYu/QAHdu69s17LXuHCeXfHX4jT/DrwZusgDrN632Wz/wB71r8/fij4tvLDRr28+2f6bef8v1fVX7cdrq1l4S8NeILQ/wCiWN4Pto9j0/rXwL8X/Ftnr39iWdpef8ef/H5USjzAeeV+hP7Pvw4stL0Lw14ftrT7DeXILXv0Ffnv/aBr9YP2PrK51P4UaJ4n1azFnf31oMr3xnr+lefXw8qkoL7N7v8AQ0o1Yq7ej6Fv9pvxYfBfw3XQNMC/bdVAsgvdbXkN+hx+dfnJ8Xr/ADrNlZ/8+dfT3x28Vnxz8SNZuic2dmPsVofU+tfHPxEv/t/jK9rplLSxmehfsu+A7PXvH39r3f8Ax5aP/pv/AG+V+j3wc8SrIbvSSAcg3Vrnup6ivmb9njwl/wAIl8KNE/0O7+26v/pten6P4qu9F1azuWGVtRgj1FfMPHXxS5dFHR+h7Kw16CVzwX9qf4WL4Z+Kl8Raq2jataG7tdp6MOor5jsr+70HWftn/L7Z1+of7Tfwzb4qfC43mllr7V9M/wBOshaY/wBJPpX5k+KbD/TftlfX/HE+fkuSR9xeF7//AIS3wzomr2l5/wAfle2/Bzxpc6kt7o+qm8u7u0X7Sby8HUHtXwb+zX48+wXt74cu/wDl8/02zr7Q+AbG98Q3t2pxaWtoFH5181RpVcNjOS/uvoevUnTqUubc9l8T+E9K8WaBe6Tq1qt3YXgxcRn+Kvx5+Ovw3X4VfEjWfD9wcrajIv8A1FftJXk/i/UPhFbapLD4vuvBf9rbP9JGtNZi7I7ZB5r6c8yUeY8r/wCCc+vXGt/Aq8F3xLpurfYPwWysz/Wsf9t//kYvDP8A17N/6Ea+g/hrYeCLLw3GvgG10IaIZiSPC4tvsuf+AcflzXz7+2p/yMfhj/r1P8zSLPMvhd9k/wCEZvf+vyu1rivhdf8A2DRv+3yu1+3V8lX/AIjPWofw0Uvt/wD050f8f/8Az6WNXapZ/wCnP/yTrlNy7Y2H+mf8heuosbD/AKi9cvY/9ef/AJJ1t2X/AF53dedKPMb0up1H2A/8/l5R/wBvdYebP/nzq9jR/wDnzrlO32vkXv8At7q79g/5+7z/AMnKxM2f/PnVLNn/AM+l3UzhzB7XyOo/7i9Yl7/2MdYvP/T5/wCAdUcf5+x10ql5kSlzB/3GLSqf2Cz/AOfy0pMf5+x0Y/z9jrc4pS5hfsFn/wA/lpSf2f72lGP8/Y6u5/6c/wDyTq5S5jMpf6Hf/wDHpR/plXv9M/587v8A8DKT7B/06f8Ak5VSlzGko8pS/wDAyqVXfsP/AGCaP/AOtYy5jMpUUf8Ab3/5J0fbv+nurAKKu/8AgZR/4GUAH26jB/587z/wDo/7c7uj7D/1Bv8AycrD2XmBdsaP+3P/AMnLOqX2D/pztKu/+CmsQDH/AE+f+TlH2/8A5+7y0/8AJylz/wBPlpSfb/8AqMf+SdAzsfhX9k/4WBpO372w4+uK739pz/ki/in6Wf8A6WJXmvwdvd/xB0pftV02UI2t0PHevVv2jv8AkkniD/es/wD0rSvrMsjy05erPPxn8Q/Ij4o6DeWHjL7Zaf6D9s/02v1O/Zl/aF0z44+ECcLZeJbMY1SxyFIPA+09Oh/z2r438beErPxbo32P/l9/5c76vBmTxF8KfEdndW13d6JrFpxaXtleda9L2vkcJ+0PiXQNL8WaLe6Rqtqt9ZXS7Z7Y85H+RX58fE//AIJ4ap4f1gXnhi+uvEuiHAFkxAvLX6HvXov7OH7bOr+Lry70fxlpP2r7Ha7jrdgOG9c19PaN8Z/CesxErqi2p9Lv5aPbwX2l8xSjzH57/DH9ibxDrnjCytNV8O6toujfa913eXnUj2r9KF0r+wPDostDtoLcWtt5Nna9FXHQfpWlYaha6hZ/ara4FzbkcMORV+uqUuYmMeU/ITxT8S7PQdZvdI/si7+22f8AoX2G+/0OvFb2/wDt+s3t5/z+V+tf7Qn7KXh3442jXbBdP8QgDZfpX5dfE34U+IfhVqy6VrlqLS7tRkMDkEU4wpy+yYVZ1I21PqH9mv48aPr2jWXhDVfsmh63Z2f2Kz/6fK9r+22f/P5/5J2dfmbomg3ni3WbLSNKs7u+vbz/AI87Gxr9bP2b/hf4u8K+DLQ/EXWRrmtFQwtuq2vsDXzeMynnqe0pWV3rc9XC473XGonp2PT/AAH9p/4Q7R/tON/2Vc/X/wDVXwN+0z+zH4it/HWfBnh251vR9V/0u3Fha5FifSv0dor3aceSKj2VjhnHnlc/NT4a/sW/EzWNZsrvVWtPBVpZn7WLtOWJ9MV+i3hrw9a+F9NWztfuLz9a4fxR+0J8PvCmn/aLrxXZkf8ATm/2o/pmvNNC/bJ0jx299beFtLvG+yDBvL0YX8q568qdO1We62Lp090ex/E34qeHfhL4TuvEXiG6S0sE6dMzHHQV+Zg8BeIvjr49vfF2vi7sLG7vOBe19CatHY+JtUXVNSW61nWFGFvLwYAHoKv149bMfax5aaa9T0oYaK+LU9z/AGY9PstD+G/2G0tfsNpa3LAA9+leR/tp/wDIx+GP+vU/zNe1fs+f8ijdf9fR/pXi37aX/IxeGP8Ar1b+Zr1MPL91F91c5K3xs8y+GP8AyLf/AG+V2uf8/bK88+Hf/IH/AO3yu1svsf8Az518/X/iM76H8NF77B/16f8AgZV2y/7hNUrK/s/+gRV2yv8A/qEWleZKXMdkY8xesun/AC6Vd/8AAOqX2/8A6hFn/wCAdXft/wD1CLP/AMA6wlHmOku/b/8Ap8tP/AOqX2//AKfLT/wDo+3/APUIs/8AwDql/pf/AECLT/wDqPZeYF37f/0+Wn/gHVL7f/0+Wn/gHR/pf/QItP8AwDql/wATf/oEWn/gHWwCfb/+ny0/8A6P7Qs/+fu0/wDAOr3/ABN/+fS0o/4m/wDz6WlMw9l5mJ/of/P5af8AgHV3/Q/+fy0/8A6vf8Tf/n0tKP8Aib/9OlAey8yj/aFn/wA/dp/4B0f2hZ/8/dp/4B1e/s/V/wDn0tKP7P1f/n0tKA9l5lL/AEP/AJ+7uk/4lH/Ppd0fb7T/AKBFpR/b15/y6fZKVpdFcPZeYv8Aof8A0B6T/TP+XTSKP7Q1f/p7/wDAOj7Bq9//AM/dUvVL1Yey8xc6v/z52lJ9g1j/AJ/LSj+wbyj/AIRL/n6vLSnzx7mFpP4VcpfYbz/oL0f9xej+wbT/AJ/KP+JRWtPqAmLP/n8qliz/AOfyr3/Eoo+32dbAUv8AiUUf8Sirn2+z/wCfOj7fZ/8APnQAfb7P/nzpft//AFCKP7Q/6c6P7eqIy5hnY/By9un+IWlK1rtUoQT6DFes/tB/8kn8Q/Wz/wDStK8p+C2uXWpfEnRg33cXua9W/aD/AOST+IfrZ/8ApWlfS5f/AA36nmYmXNNnxLXivxr/AORmsf8Arzr2qvB/jb/yMtj/ANeddJyHUfsvf8jne/8AXnX1Ab//AJ9LOvl/9l3/AJH++/686+k/7dvK8PF/xD1qH8NH1j8J/wDknWkf9cv618X/ALZnjPxt4X+J9/L4Y8V6po0NqtndNHZ3XykHgjHp7V9n/CiQXPw60dj/AM8/618Z/tcaf9u+KXjQf9OX/tlX0ND+EvRHlT/iSH/Ab9vjUV1Gw8PfEhLO9+1Y2+J7P/RFTHA+1Dop+lfWHxo+CekfGTwh/ZV0qR3ttltMvQObRsAZH5fyr8aq/Tn9gT4rDxz8H/8AhHLq6Vta8KsLHaV/5c+fshJ/3R+lVT6iNz9k39mGz+B3h+4vNUhtLvxbf5W5vAoJtrU7StqD6DmuX/af/bJX4ULd+HvClnbXet5+zG9vTiytDjvjrXuHx08bnwP8OdVvIJgt9cr9mtP988f41+RfxEv/ALf4mvf+nP8A0KrlKwHv/wAC/in8RfjP8efDTa7411SS3s7mzu7uxs7z7HZEen2P0r9LtX/5Bd7/ANcG/ka/OP8AYC0H7f4j1y8+15+x3dnxX6N6r/yCrz/rg38jXJQqyqSmpdGl+CLcbJPuflh4p/5Fm9/686u/shX/ANg/4Sj/AEP7d/x51i+KP+RZvf8Arzra/ZC+x/8AFUfa/wDpyrjx38GRpQ/iI94/t7/pzo+33lXft9nVL+3q+b50l7sbHrH0D+z3/wAijd/9fR/pXi37an/Ix+GP+vU/zNe0/s+X32/wjdt6XR/pXiv7b/8AyMXhn/r2b/0I19hhP4MfRHkVPjZ5n8Lv9A0b/t8rtf7dvPWuX+D/APyLV7/1+V2v2+zr5vFOMa0otXsetQpyVNcsrB/wlt5V7/hLNX/5/P8AyTo/t7R6T/hLbT/nzrzPZ/3PxOqMuX7f4C/8JZq//P5/5J0n9vav/wA/l3/4B0v/AAln/TnR/wAJbd/8+dHs/wC5+Jp7SL+Kd/kH27V/+fu7qj/xN/8Ap7q9/wAJbq//AE6VR/4S3V/+fu0p/vP5V9xEqtOPUX7Bq/8A090n9n6x/m8o/t67/wCfyqX9vXf/AD+UWkviSXoYylzF3+wdY/zeUv8AYOsf8/lUft95/wA/l3R/4GVUk4fCxWv8SuXv+ESu/wDn8q7/AMIld+lpWJ/4GVd/tD/r8rPmf8xtzL+X8S9/wiV36WlH9g6x/m8qj/aH/T5d0v8AaF3/AM/lPmf8wcy/l/Eo2OvfYP8Aj0s6u/8ACd/9OlpVL+wbP3o+wWddcoxl8SOa8l8LsXf+EtvP+fy0ql9vvL//AJfLuj7fZ1dsvFv2CueVLl+CIc388il/pl//AM/dH9g3f/PnV3/hPf8Apzql/wAJbeUpe0fwqw+eHcu/8IleUf8ACJ/9PlYv9vXf/P5R/placlT+f8BckOxtf2DZ+9Uv9Dql9gvKP7Bp+z8wLv8AodFH9g0Ue08gCj7DR9uo/t6qX7wDvvg7ZbPG2lN6IT+ld7+04/2b4LeKG9rM/wDk4hrzj4Lah9t+JGjH2va+kta0Wy12we01C2S8tWxmFxwa+jy5ctN+rPMxE+eXMfmDrfjz+wf+Pu8tLGvB/ij48/t7xN9stP8Anzr9mf8AhVHhH/oXNK/8AxWZc/s+/Dm//wCPnwToUv8A25rXr6HKfjZ4J+JfiPwlefbNKvPsN79j/wCfOuo/4aG+I3/Qx/8AknZ1+rn/AAzT8J/+ieeGP/BRH/hUn/Cgvhf/ANE28Kf+CW0/wotQesopvzFL2kvtNehz37I2van4r+APgrWNUuBd393bXbu/r/pTD+Qr5p/aov8A7B8bdc/69bX/ANJDX3Toeg6T4U0q10nSrK2sLG1H+jWdrwFHsK868d/s3+A/ivqN1qeuaTdXl3cAAk3l1acD6Efyqhn43/29ef8ATpX2n/wTB8VXT/EDxnpLDNlc6RZ36+xwR/Wvov8A4d8fBL/oWLz/AMG93/8AF13nwf8A2cvAvwJnvrnwjplxYyX3/HyGuGnyfx5oA4n9tW++w/DrRm9dWX+tflT4o168/wCElvf+PT/j8r9qPiR8M/D3xR0i10zxNbfbbO2uRdBfPa3wRnk45I5/+vXk/wDwwJ8E/wDoWbz/AMG13/8AFUAfBf7IfxJ1fQvjH4Y0e0+yfYtY1iz+2V+vOrf8gq8/64N/I14P4Y/Yo+EfhLxBZaxpPh26s9Qsrv7ZbMt7dYVvxNfQVZxhGHwoLyfxO5+OHjbx59g0a9s7u8/028s6888E/EvxH4S+2/2VefYftn/TnX7Cv+zj8Lbj73w/8Ot/vaSo/pQn7OXwtt/u/D/w6PppSn+lXaP2op+oXkvhdj8ov+F8eOv+gv8A+SdnR/wvjx1/0F//ACTs6/XCy+Cvw+00f6L4R0m1P/XmBV7/AIVV4Q/6FzSv/AMVPJhv5EZctT+ZngH/AAT28V6p43+Emv6lq939svT4iuVL+oFpaYH6n86zf20v+Ri8Mf8AXq38zX074Y8GaP4Is7q20PTbTSbe4uDcNHZ2+0MxxkkDvxXzd+2Jp15rni/wxZ2n/Pqx/U1jWcYRvBWS6Gx5N8Mf+Rb/AO3yuo+w1R0TQf7BsvsdpW3Y18pUlzycj2aceSKiUv7Bq7/YV56Vdq99urilLmN4x5ij/YN3/wA/lXv+ET/6fKo/29R/wltZ/vy/3NMvf8IlZ1d/4RLR65f+3bz1o+33lPkqS+3+AXp/y/idr/YGj1e/4lFee4vP+fyk/s//AKfKPYPuHtfI9D/tDSKP7e0evPKP9Do9h5lSr83Q7X+39Ho/t/R64r/Q6P8AQ6w9kuxPtfI6j+39Go/tDSK5f/Q6P9Dq40ObqHtfIo4s/wDn8pfsNehf2DZ2FH2+zsK09u+wey8zz3+z7v8A586PsF5Xa/29Z+9Yl7r1n/z51r7SS+KNiJR5TF/sGrv2Gj7dVL7feVuZl2x/0Crv2+zrl/t1FY+y8zn9r5HUf29Z+9Uv7erEo+w1cY8ppCfMXvt1FXbKws/+XuuostBs6JS5TojHmOK+wXlXf7CvPSu1+wWdH2+zrm9vL7OhfsvM5fRNBvLC8+2Wl5d2N7/0411H2/xH/wBDHq//AIGVS/t6z96pf8JbTvX+y7i9jQXxaHTf2zr/AP0H9V/8C6P7b1b/AKGLVv8AwMri/wC3qpf27eetaRVd/FNr5ivQ+zG56B/wlOqf9B/Vf/Auqf8Awlerf9Be6/8AAuvPvt95R/plXar/ADsd4L4Y2Pov4UeOU1mN9Lu7w3d5962N0OSAK+ef2zLzx58NPFlj4g0Xxb4gsvDWrDYbOxusC1vPYeh9Km0jW7rwxqtnqtvdBru1GCD0Ir6D+IfgPRf2jfhQ2mFgtteILq0uwcm2uRnBx7Emvp8BWlOHLLoePiIcsubufltf/tK/FGyu8WvxF8Qkeh1ivpb9gz4reNPHvxl1G08R+K9U121Hh+8vYrS/ud2xvtdoAR6cEj8a+M/ib4I1b4d+L7zS9etRZ3Vrd/YwQcgivp//AIJmf8l91r/sW73/ANLLOvVPOn8UV3Ppn9sLx34g8EXPhB/D+qXeny3q3is1l1IBtMD9T+dfBX/DUfxQv1+1WnxF8Q49PtlfaP8AwUGvP7O0Pwzd/wDPpbX5/wDHrOvzE0SwvL+8srPSrP7de3n/AC42NRKPMbH6KfsVeN/G/wASxnV/EGq3/wBjuvtd59uuu3p9K9+/aT+LLfDfwZ9k028NnruqfJaSf88Onzf596xf2U/g+n7P3wdI11ltNYvc6vq+SCLZsZI/DB/X0rwHxdrN78cfiLd3Nq26zA/0RiMfZLP1rn93DRlOb0vc3hH2slHYpeDPG3jfU7prp/FevtYWv3g2r3hB+tei/wDCW+Lv+hj1f/wMq7onhKzsLP7HaVt/2DXyWIx8py5os9P6o18Why//AAlvi7/oY9X/APAyr39veLf+hj1f/wADK6iysLOj/Q65frtQ7Y4anLoYllf+I/8AoY9X/wDAyi9sLzXv+QreXd9/1/Vt0fbqzniakuptHDU49DE/sGqX2Gtq+v6xb7XqIyciCjfVi31Xft1Uq64x5TiKNXqKKsA+3UfbqKu2NhQMpf6ZV3+wrz0rbsbCtqxrmlX5eht7LzOXsfCVXrHwlXUUfbq5PbVO5tSoU9dDE/4RKj/hErOtv7dR9upSnUl1NJUqcehif8IlZ0f8IlZ1d+3VS/t6nSlU194z5KfY5f8A0y/o+w0fbqPsF5f16MYqJxh9ho/0Ortl4SvK27HwlWft6fcqNOpLocV9uq79gvL+u1stBs6u/YLOsfrPkbxoc3U4qx8JUf8ACB3npXUfbqpX2vVl7Ss/h1M/YQ7HL/YPsFFXb7Xqxa7ouT+JWMbx+y7l37dVL7dVL7BeUfYLytCJz5S7/bt5R9vvL+iysLOrv26i0V8KsXeT+J3D7DR9hql/plXfsF5f0bAFUvt1bVj4SrbsfCVYe3p9y405v7JxX+mVd+wXleh2Og1d/sGsPrUX8Kubxw8n8Wh55Y+Eq9N+E+sf8IRc/Yrvizu+QfQ1V+w0VnQxlRS5r7FvCU3Frubv7Qn7Mnhz9oPSLX7afseuWQBs9WQZZP8AGvBv2Ov2WvGX7PPxx1i719LG70e60i8tLO7sjg83doQCOo4BP4V9L+AfGSGUaXc3KkkYtTjkivTRyBivv8PiI4impx/4Z9j5ytRlRlyyPk/9tj4NeL/jND4P0PwfaR3kg+2G7vLu62/YwTa4PuTg8e1L+zH+xJpfwRun8Q69eQeI/GBGN4GLW04/hBGa+sq+eP2lvjsfA9kNA0O6U63dcXDg5+yLgc/jXWYHHftMfFg+LNWX4eaCNrG6AvbvPC+wrJ8L2Fn4S0b7Haf9vleX/DzQf+YvXbfYLyvlcbU9r+7e3XzPWwkfZ+/16eR2v9vVS/t6sT7DVL7DXlexj11O72vkdR/wltH/AAltcvRT9jT7C9tU7m1/b1Uv7eql9hqjVRpxh8KMbyfxO5e+3UVRq9Wgy7RRRQBSoq79ho+w1EpcoBY1dsaKvVhKXMXGPMFXft1UqKg6S79uo+3VSqjQRKXKXvt1Uft1FUqDGUuYPt1H26ij7DW38Mg7Wy0Gzrb+w1S+3VRvterzryfxO56f8M26pfbq5e+16sT7feVp7GT+LQiVfl6HUX2vViX2vVi1drrjh4r4tTl9tJfDoH2+8qlV2iukxKVXaKLGwqJS5RBVKuosdBrasdBrCWIivh1N/Y+ZxVloN5W3Y+Eq6ixsKu1wzxEo/CdUcPFfFqYljoNbdjoNXapX2vWdhZfbLu8+w2Vc6qVJ+Zooxp9C79horwfxt+1LZ2H+h+H/APTv+n6+rz3/AIak8Rf9Qn/wDr1aOT4utHm5UvJvU8ypmuHpycdX5pXR9dfbqpX2vV8b3v7WniP/AJ89JqlY/tLeI7//AI+7O0rvhkWIh8TX3mMs4w6+G7+R9W33i2sS9168rwey+PH/AFLn/k5Xtfhe/s/FujWWr2v/AB5VnLLvYJznGyLpY2NeXLF3D/TL+vpn4T+Lv+En8OZuji/t/luh714B/odh/wAfdWvAnxm0rRPilo+j2OL21vB9jur49M9v1rtwFSqqihBaPcyxXKoPmZ7z8WPiNZ/DjwbeatPIpuCfstouPvXJB2j/AD6V+e99f3mvXt7eXd59uvbz/j8r2f8AbA8eNf8Ajmy8O2zbrLSbQsCP+fvPH6Yrwvwvr2kWHiWy/tX/AJAn/L5X0lbSPN2PIvFfE7H0L4JsLOw8M6J/151erl7L4teEL/8A49NXtP8At+o/4TzSL/8A49NXtP8AwMr4t4evzSk4NXd9T6CNemoqPMnbsbVFcx4p8W2fgPRvtl3/ANudjXl17+0Pef8ALppFp/4GVtSwVeouZLQ56uLoRlyuVmj2uj7DXhH/AAvfxH/z56RV3/he/iP/AJ89Irb+z8R5fec316h3f3HtX2Gj+wa8i8L/ABp1ewvf+JrZ2l9Zf9ONfQvhe/0jxbZ/bNKu/t1clbDVMPdzVkup1UKtPEW5GYn9g1e+w11H2GqP2GvN9t5HdGHKYv2Gj7DW1VKj2vkaFL7DRRVGtxF6iqNUqDH2vkXaKpfbqPt1bey8yJS5i7RVL7dR9uo9l5mZdoqlRUSjygXaKpVdqAD+3qpUUVt/DGH2GiiitIy5hBRRV2xsKJS5RlKrtjYVesbCrtc1Wrtobey8ylY2FbVjYUUVzylzG5esau1ifbqpfbqxNva+R1H26qX26uX/ALeqjfa9W3sfMiVfl6GL8Q/2h9I8Jf6Haf6de18v+Nvi1q/i29/4mt5/240fHnQf7B8ZfbLT/jy1f/Ta88sbCv0LL8Bh6VOM7e81e58NjsZiK1SUL+6uhe/t40fYPt9XbGwq7Y16fPA8mEJspWNhW3Y2FJV77fXPKrGR08suxdsbCiqX2+qX9oGs5RUzb2rh0Nr7fRZeLf7BvLK8tP8Aj9s65f7fWJVxoKPUxq1npoeu/Gn4k2fjn4k61q1nd/bbG7vP9DryO+16ixsPt9XbKws/tv2OtOanT/iHP+8r+dil/pl/V2xsK6ix0GrtjYVlKvCPQ6aVGeupi2NhV2x0Gr39vaR/bH9kf2vaf21/z4/bP9Nra+wVj7TyNvY+ZifYKvf2eau0WV/Z3/8Ax6Xf26srmtijXqH7PGg3l/4m/tf/AJcrOvMLG/s7/wCxfZLz7d9s/wCPP/p8r6r8MR6N8NvDdlpF3q9pYn7HeXt4b289P+P29rysxqyVFwjvL9D1Mvo/vFOWyO3qlXG/8LQ8K/Y9Ju/+Eq0D/iZj7HpX/E2s/wDSecf6H6ckD8atf29Z3/22ztLy0vvsf/H5/wBOdfKRoVH8SsfU+1XYu/bqpfbq5fRfiR4d8d/bf+Ef8RaTrn2P/j8+xXn2yrv26uqnh5q/NocXtvIu0Vi/29pFhZXt5d3lp9i0j/j8/wBM/wCPOi98W6RYXt7aXer6TY3tnZ/bbyxvrz/lz/5/a29i+5gbVUqpX3i3SLDWf7Iu9XtLG9/58b68o0TXtI16z+2aVeWl9Zf9ON5R7CXcC7VKrtYn9vaR/pv+mWn+h3n2K8/0z/l9rSKbAKvVRvb+zsPsX2u8tP8ATP8Ajzoq7MC9V2sSyv7S/wDtv2S8/wCPP/j8q99vs7D7FZ3d5/x+f8edHIBdq7WL9vs/tllZ/bP9N/58au1yyjygFFFFaRjYAq7Y2FFXqylI0jG4fYaKKKyOku0fbqpUVnJDLv26qX26qNUq3jG5h7XyLv26qX26qVUa3jHlMS99uqjRV6xqzOMrhV2irtEqsoj5EUqu0Verm5p9zSNKLKNFXqKXtGdPs0Yl9oOkX/8Ax96RaX3/AG51S/4QPw5/0Lmk/wDgHXUVNZRL6Vv7eo/tNehKwsXuk/VHB/8ACh/CF/8A8wj/AMnKP+GafCF/Z/8AHnd2P/XjeV69Y1R1v/jx2fw15eIzWvh18TfzNqGW0ZSs4rXyPPbL4D+BbCy/48/t3/T99sq3YfCjwloFzm20a0z/ANPld34mjWxa5EI2Csz+M18xisyxVSbvN6N9T7HCZXhoU9ILVLoX9E8J+HNQ/wCZc0j/AMA66iysLOw/49K5fwv/AMhg121duFxlWtT55SbabWp4uLwNOhV5KeiaueGy/CrXrW28S+HdEj0nRtO1e81bVbTxMLctrFndXgux1IHQXZH2vP3R9l9LqvNk/Z18UtpXhrRrW50nRZdP0vV7JU0Sa6ex0oltJtibYk5Zgba7vBuB/wBKYjIuQLqvq2ivoYZnWR431SB8zp8G9d8c6940XUtOtoPBp121j0PRtaJwtsdXtLvWCAD/AMvd1aggHjsRaKcHhtU/Z78W6N8RPCMmm+FLa/8ADlnqpvI7xLr7NaeHD/wkRvR9kGQMfZcA/wCi8A5APSvsSsSumOZVTGeGpq2h4B4P/ZqPhe/8G3gOl3X9l2vhxrxS320Xl3aWd5Z/bMf9vg+yH/pyHArtviB8PrbxR4sOqq2lobzwnq/hy7N42MG7+x4P15va7ysSmsXVq1FNvb9SuWMVZI8E0P4Ca7/wmMHiS+8QiK91bUrS71xI9U+1pdPa3gubQ4+yYGY7MjcRam0IuyR9nxbLb+H/AMItb0bwj490DxFrVrqdp4qu7u7F9b2n2W8xd2f+mXmD2x2r2O+rErvniKj6nLY8u1j4d+PvEljrWl3HiSw0XQGtbS0ttE0ez/0Icnv9j/0W0xj/AEPF3/x+dD1rPn/Z+1C98K+KrR7m11zxJeXOkhby/wCTd2lotn9r6G772Y5/Q9D7DV6q+tTfw6GPsfM+a9a/Zm8V6j4P/seS48O3otmu7OCyuru7WzI/sezs7O8AAwLv/Qxxg83Y+le5ePfAUnibxB4b1JL0BNLvQb7Kgn7H9rtLvr/192tp/wCTnoK6KrtKVepK2uw4RseB2f7O+t6K+jPDfW072l23zOxJ+x2l7o/2P/yU0gms68/Z18R3Hw8ttJGqaYNVsY7X7OsN2c2rf2Pa2guwWtCB/wAeijdjjr9ptSDu+jaKTxdWPUqcbnimjfAi70fxhrHiGGKxs7u51a0vBe2F5t5/ta7urw/hZ3YtPfn1rX1T4X6nJ46k8WDVdt9Hr9nq9rZC7Asms/stpaXp4Azwbwc5PHXH2wD1Sis/rc2VY+bNF/Z38U2GjWVo3iGPRL0XxZdZ0N3F3df6Jdn7X1ybu8F5aDrn/ROvFaV58C/Ed94tOq215a+FlOk3dobvRPtv2u0IsjZfY7P/AKc+Tefia+gapVt9YqdzL2PmfPmm/BXxRpnjCyW1tNPtdC8RamU1ewtcmzOkkWg+yllKkEG1NoB0/wBKugwtADnT8L/s56voa+G/st1ZWLW+j2dle332m7wLz7HrFnxxx/x+WfT/ABr32xq7XP8AXqhpCml8Wp83+HP2efEmnat4Yu7vUbW2sdK1M3Nta2V2Ram2L2ZFr/x52nP+h3YOAM3Qs+hJavpCr1FZYivKta/Q6VRjDY//2Q=="/>
  <p:tag name="MMPROD_UIDATA" val="&lt;database version=&quot;7.0&quot;&gt;&lt;object type=&quot;1&quot; unique_id=&quot;10001&quot;&gt;&lt;property id=&quot;20141&quot; value=&quot;COGO C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1&quot;/&gt;&lt;property id=&quot;20182&quot; value=&quot;0&quot;/&gt;&lt;property id=&quot;20183&quot; value=&quot;1&quot;/&gt;&lt;property id=&quot;20184&quot; value=&quot;7&quot;/&gt;&lt;property id=&quot;20224&quot; value=&quot;I:\Jerry\upload\pp&quot;/&gt;&lt;property id=&quot;20250&quot; value=&quot;0&quot;/&gt;&lt;property id=&quot;20251&quot; value=&quot;1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oordinate Geometry&amp;#x0D;&amp;#x0A;F. Circular Arcs&amp;quot;&quot;/&gt;&lt;property id=&quot;20303&quot; value=&quot;Jerry Mahun&quot;/&gt;&lt;property id=&quot;20307&quot; value=&quot;292&quot;/&gt;&lt;property id=&quot;20309&quot; value=&quot;10545&quot;/&gt;&lt;/object&gt;&lt;object type=&quot;3&quot; unique_id=&quot;10005&quot;&gt;&lt;property id=&quot;20148&quot; value=&quot;5&quot;/&gt;&lt;property id=&quot;20300&quot; value=&quot;Slide 3&quot;/&gt;&lt;property id=&quot;20303&quot; value=&quot;Jerry Mahun&quot;/&gt;&lt;property id=&quot;20307&quot; value=&quot;316&quot;/&gt;&lt;property id=&quot;20309&quot; value=&quot;10545&quot;/&gt;&lt;/object&gt;&lt;object type=&quot;3&quot; unique_id=&quot;10006&quot;&gt;&lt;property id=&quot;20148&quot; value=&quot;5&quot;/&gt;&lt;property id=&quot;20300&quot; value=&quot;Slide 4&quot;/&gt;&lt;property id=&quot;20303&quot; value=&quot;Jerry Mahun&quot;/&gt;&lt;property id=&quot;20307&quot; value=&quot;293&quot;/&gt;&lt;property id=&quot;20309&quot; value=&quot;10545&quot;/&gt;&lt;/object&gt;&lt;object type=&quot;3&quot; unique_id=&quot;10007&quot;&gt;&lt;property id=&quot;20148&quot; value=&quot;5&quot;/&gt;&lt;property id=&quot;20300&quot; value=&quot;Slide 5&quot;/&gt;&lt;property id=&quot;20303&quot; value=&quot;Jerry Mahun&quot;/&gt;&lt;property id=&quot;20307&quot; value=&quot;294&quot;/&gt;&lt;property id=&quot;20309&quot; value=&quot;10545&quot;/&gt;&lt;/object&gt;&lt;object type=&quot;3&quot; unique_id=&quot;10008&quot;&gt;&lt;property id=&quot;20148&quot; value=&quot;5&quot;/&gt;&lt;property id=&quot;20300&quot; value=&quot;Slide 6&quot;/&gt;&lt;property id=&quot;20303&quot; value=&quot;Jerry Mahun&quot;/&gt;&lt;property id=&quot;20307&quot; value=&quot;295&quot;/&gt;&lt;property id=&quot;20309&quot; value=&quot;10545&quot;/&gt;&lt;/object&gt;&lt;object type=&quot;3&quot; unique_id=&quot;10009&quot;&gt;&lt;property id=&quot;20148&quot; value=&quot;5&quot;/&gt;&lt;property id=&quot;20300&quot; value=&quot;Slide 7&quot;/&gt;&lt;property id=&quot;20303&quot; value=&quot;Jerry Mahun&quot;/&gt;&lt;property id=&quot;20307&quot; value=&quot;317&quot;/&gt;&lt;property id=&quot;20309&quot; value=&quot;10545&quot;/&gt;&lt;/object&gt;&lt;object type=&quot;3&quot; unique_id=&quot;10010&quot;&gt;&lt;property id=&quot;20148&quot; value=&quot;5&quot;/&gt;&lt;property id=&quot;20300&quot; value=&quot;Slide 8&quot;/&gt;&lt;property id=&quot;20303&quot; value=&quot;Jerry Mahun&quot;/&gt;&lt;property id=&quot;20307&quot; value=&quot;297&quot;/&gt;&lt;property id=&quot;20309&quot; value=&quot;10545&quot;/&gt;&lt;/object&gt;&lt;object type=&quot;3&quot; unique_id=&quot;10011&quot;&gt;&lt;property id=&quot;20148&quot; value=&quot;5&quot;/&gt;&lt;property id=&quot;20300&quot; value=&quot;Slide 15&quot;/&gt;&lt;property id=&quot;20303&quot; value=&quot;Jerry Mahun&quot;/&gt;&lt;property id=&quot;20307&quot; value=&quot;296&quot;/&gt;&lt;property id=&quot;20309&quot; value=&quot;10545&quot;/&gt;&lt;/object&gt;&lt;object type=&quot;3&quot; unique_id=&quot;10012&quot;&gt;&lt;property id=&quot;20148&quot; value=&quot;5&quot;/&gt;&lt;property id=&quot;20300&quot; value=&quot;Slide 16&quot;/&gt;&lt;property id=&quot;20303&quot; value=&quot;Jerry Mahun&quot;/&gt;&lt;property id=&quot;20307&quot; value=&quot;282&quot;/&gt;&lt;property id=&quot;20309&quot; value=&quot;10545&quot;/&gt;&lt;/object&gt;&lt;object type=&quot;3&quot; unique_id=&quot;10013&quot;&gt;&lt;property id=&quot;20148&quot; value=&quot;5&quot;/&gt;&lt;property id=&quot;20300&quot; value=&quot;Slide 17&quot;/&gt;&lt;property id=&quot;20303&quot; value=&quot;Jerry Mahun&quot;/&gt;&lt;property id=&quot;20307&quot; value=&quot;299&quot;/&gt;&lt;property id=&quot;20309&quot; value=&quot;10545&quot;/&gt;&lt;/object&gt;&lt;object type=&quot;3&quot; unique_id=&quot;10014&quot;&gt;&lt;property id=&quot;20148&quot; value=&quot;5&quot;/&gt;&lt;property id=&quot;20300&quot; value=&quot;Slide 18&quot;/&gt;&lt;property id=&quot;20303&quot; value=&quot;Jerry Mahun&quot;/&gt;&lt;property id=&quot;20307&quot; value=&quot;300&quot;/&gt;&lt;property id=&quot;20309&quot; value=&quot;10545&quot;/&gt;&lt;/object&gt;&lt;object type=&quot;3&quot; unique_id=&quot;10015&quot;&gt;&lt;property id=&quot;20148&quot; value=&quot;5&quot;/&gt;&lt;property id=&quot;20300&quot; value=&quot;Slide 19&quot;/&gt;&lt;property id=&quot;20303&quot; value=&quot;Jerry Mahun&quot;/&gt;&lt;property id=&quot;20307&quot; value=&quot;301&quot;/&gt;&lt;property id=&quot;20309&quot; value=&quot;10545&quot;/&gt;&lt;/object&gt;&lt;object type=&quot;3&quot; unique_id=&quot;10016&quot;&gt;&lt;property id=&quot;20148&quot; value=&quot;5&quot;/&gt;&lt;property id=&quot;20300&quot; value=&quot;Slide 20&quot;/&gt;&lt;property id=&quot;20303&quot; value=&quot;Jerry Mahun&quot;/&gt;&lt;property id=&quot;20307&quot; value=&quot;308&quot;/&gt;&lt;property id=&quot;20309&quot; value=&quot;10545&quot;/&gt;&lt;/object&gt;&lt;object type=&quot;3&quot; unique_id=&quot;10017&quot;&gt;&lt;property id=&quot;20148&quot; value=&quot;5&quot;/&gt;&lt;property id=&quot;20300&quot; value=&quot;Slide 21&quot;/&gt;&lt;property id=&quot;20303&quot; value=&quot;Jerry Mahun&quot;/&gt;&lt;property id=&quot;20307&quot; value=&quot;302&quot;/&gt;&lt;property id=&quot;20309&quot; value=&quot;10545&quot;/&gt;&lt;/object&gt;&lt;object type=&quot;3&quot; unique_id=&quot;10018&quot;&gt;&lt;property id=&quot;20148&quot; value=&quot;5&quot;/&gt;&lt;property id=&quot;20300&quot; value=&quot;Slide 22&quot;/&gt;&lt;property id=&quot;20303&quot; value=&quot;Jerry Mahun&quot;/&gt;&lt;property id=&quot;20307&quot; value=&quot;309&quot;/&gt;&lt;property id=&quot;20309&quot; value=&quot;10545&quot;/&gt;&lt;/object&gt;&lt;object type=&quot;3&quot; unique_id=&quot;10019&quot;&gt;&lt;property id=&quot;20148&quot; value=&quot;5&quot;/&gt;&lt;property id=&quot;20300&quot; value=&quot;Slide 23&quot;/&gt;&lt;property id=&quot;20303&quot; value=&quot;Jerry Mahun&quot;/&gt;&lt;property id=&quot;20307&quot; value=&quot;303&quot;/&gt;&lt;property id=&quot;20309&quot; value=&quot;10545&quot;/&gt;&lt;/object&gt;&lt;object type=&quot;3&quot; unique_id=&quot;10020&quot;&gt;&lt;property id=&quot;20148&quot; value=&quot;5&quot;/&gt;&lt;property id=&quot;20300&quot; value=&quot;Slide 24&quot;/&gt;&lt;property id=&quot;20303&quot; value=&quot;Jerry Mahun&quot;/&gt;&lt;property id=&quot;20307&quot; value=&quot;310&quot;/&gt;&lt;property id=&quot;20309&quot; value=&quot;10545&quot;/&gt;&lt;/object&gt;&lt;object type=&quot;3&quot; unique_id=&quot;10021&quot;&gt;&lt;property id=&quot;20148&quot; value=&quot;5&quot;/&gt;&lt;property id=&quot;20300&quot; value=&quot;Slide 25&quot;/&gt;&lt;property id=&quot;20303&quot; value=&quot;Jerry Mahun&quot;/&gt;&lt;property id=&quot;20307&quot; value=&quot;304&quot;/&gt;&lt;property id=&quot;20309&quot; value=&quot;10545&quot;/&gt;&lt;/object&gt;&lt;object type=&quot;3&quot; unique_id=&quot;10022&quot;&gt;&lt;property id=&quot;20148&quot; value=&quot;5&quot;/&gt;&lt;property id=&quot;20300&quot; value=&quot;Slide 26&quot;/&gt;&lt;property id=&quot;20303&quot; value=&quot;Jerry Mahun&quot;/&gt;&lt;property id=&quot;20307&quot; value=&quot;311&quot;/&gt;&lt;property id=&quot;20309&quot; value=&quot;10545&quot;/&gt;&lt;/object&gt;&lt;object type=&quot;3&quot; unique_id=&quot;10023&quot;&gt;&lt;property id=&quot;20148&quot; value=&quot;5&quot;/&gt;&lt;property id=&quot;20300&quot; value=&quot;Slide 27&quot;/&gt;&lt;property id=&quot;20303&quot; value=&quot;Jerry Mahun&quot;/&gt;&lt;property id=&quot;20307&quot; value=&quot;306&quot;/&gt;&lt;property id=&quot;20309&quot; value=&quot;10545&quot;/&gt;&lt;/object&gt;&lt;object type=&quot;3&quot; unique_id=&quot;10024&quot;&gt;&lt;property id=&quot;20148&quot; value=&quot;5&quot;/&gt;&lt;property id=&quot;20300&quot; value=&quot;Slide 28&quot;/&gt;&lt;property id=&quot;20303&quot; value=&quot;Jerry Mahun&quot;/&gt;&lt;property id=&quot;20307&quot; value=&quot;307&quot;/&gt;&lt;property id=&quot;20309&quot; value=&quot;10545&quot;/&gt;&lt;/object&gt;&lt;object type=&quot;3&quot; unique_id=&quot;10025&quot;&gt;&lt;property id=&quot;20148&quot; value=&quot;5&quot;/&gt;&lt;property id=&quot;20300&quot; value=&quot;Slide 29&quot;/&gt;&lt;property id=&quot;20303&quot; value=&quot;Jerry Mahun&quot;/&gt;&lt;property id=&quot;20307&quot; value=&quot;315&quot;/&gt;&lt;property id=&quot;20309&quot; value=&quot;10545&quot;/&gt;&lt;/object&gt;&lt;object type=&quot;3&quot; unique_id=&quot;10026&quot;&gt;&lt;property id=&quot;20148&quot; value=&quot;5&quot;/&gt;&lt;property id=&quot;20300&quot; value=&quot;Slide 30&quot;/&gt;&lt;property id=&quot;20303&quot; value=&quot;Jerry Mahun&quot;/&gt;&lt;property id=&quot;20307&quot; value=&quot;314&quot;/&gt;&lt;property id=&quot;20309&quot; value=&quot;10545&quot;/&gt;&lt;/object&gt;&lt;object type=&quot;3&quot; unique_id=&quot;10027&quot;&gt;&lt;property id=&quot;20148&quot; value=&quot;5&quot;/&gt;&lt;property id=&quot;20300&quot; value=&quot;Slide 34&quot;/&gt;&lt;property id=&quot;20303&quot; value=&quot;Jerry Mahun&quot;/&gt;&lt;property id=&quot;20307&quot; value=&quot;298&quot;/&gt;&lt;property id=&quot;20309&quot; value=&quot;10545&quot;/&gt;&lt;/object&gt;&lt;object type=&quot;3&quot; unique_id=&quot;10133&quot;&gt;&lt;property id=&quot;20148&quot; value=&quot;5&quot;/&gt;&lt;property id=&quot;20300&quot; value=&quot;Slide 31&quot;/&gt;&lt;property id=&quot;20303&quot; value=&quot;Jerry Mahun&quot;/&gt;&lt;property id=&quot;20307&quot; value=&quot;318&quot;/&gt;&lt;property id=&quot;20309&quot; value=&quot;10545&quot;/&gt;&lt;/object&gt;&lt;object type=&quot;3&quot; unique_id=&quot;10134&quot;&gt;&lt;property id=&quot;20148&quot; value=&quot;5&quot;/&gt;&lt;property id=&quot;20300&quot; value=&quot;Slide 32&quot;/&gt;&lt;property id=&quot;20303&quot; value=&quot;Jerry Mahun&quot;/&gt;&lt;property id=&quot;20307&quot; value=&quot;319&quot;/&gt;&lt;property id=&quot;20309&quot; value=&quot;10545&quot;/&gt;&lt;/object&gt;&lt;object type=&quot;3&quot; unique_id=&quot;10135&quot;&gt;&lt;property id=&quot;20148&quot; value=&quot;5&quot;/&gt;&lt;property id=&quot;20300&quot; value=&quot;Slide 33&quot;/&gt;&lt;property id=&quot;20303&quot; value=&quot;Jerry Mahun&quot;/&gt;&lt;property id=&quot;20307&quot; value=&quot;320&quot;/&gt;&lt;property id=&quot;20309&quot; value=&quot;10545&quot;/&gt;&lt;/object&gt;&lt;object type=&quot;3&quot; unique_id=&quot;10238&quot;&gt;&lt;property id=&quot;20148&quot; value=&quot;5&quot;/&gt;&lt;property id=&quot;20300&quot; value=&quot;Slide 2&quot;/&gt;&lt;property id=&quot;20303&quot; value=&quot;Jerry Mahun&quot;/&gt;&lt;property id=&quot;20307&quot; value=&quot;322&quot;/&gt;&lt;property id=&quot;20309&quot; value=&quot;10545&quot;/&gt;&lt;/object&gt;&lt;object type=&quot;3&quot; unique_id=&quot;10859&quot;&gt;&lt;property id=&quot;20148&quot; value=&quot;5&quot;/&gt;&lt;property id=&quot;20300&quot; value=&quot;Slide 9&quot;/&gt;&lt;property id=&quot;20307&quot; value=&quot;323&quot;/&gt;&lt;property id=&quot;20309&quot; value=&quot;-1&quot;/&gt;&lt;/object&gt;&lt;object type=&quot;3&quot; unique_id=&quot;10860&quot;&gt;&lt;property id=&quot;20148&quot; value=&quot;5&quot;/&gt;&lt;property id=&quot;20300&quot; value=&quot;Slide 10&quot;/&gt;&lt;property id=&quot;20307&quot; value=&quot;324&quot;/&gt;&lt;property id=&quot;20309&quot; value=&quot;-1&quot;/&gt;&lt;/object&gt;&lt;object type=&quot;3&quot; unique_id=&quot;10861&quot;&gt;&lt;property id=&quot;20148&quot; value=&quot;5&quot;/&gt;&lt;property id=&quot;20300&quot; value=&quot;Slide 11&quot;/&gt;&lt;property id=&quot;20307&quot; value=&quot;325&quot;/&gt;&lt;property id=&quot;20309&quot; value=&quot;-1&quot;/&gt;&lt;/object&gt;&lt;object type=&quot;3&quot; unique_id=&quot;10862&quot;&gt;&lt;property id=&quot;20148&quot; value=&quot;5&quot;/&gt;&lt;property id=&quot;20300&quot; value=&quot;Slide 12&quot;/&gt;&lt;property id=&quot;20307&quot; value=&quot;326&quot;/&gt;&lt;property id=&quot;20309&quot; value=&quot;-1&quot;/&gt;&lt;/object&gt;&lt;object type=&quot;3&quot; unique_id=&quot;10863&quot;&gt;&lt;property id=&quot;20148&quot; value=&quot;5&quot;/&gt;&lt;property id=&quot;20300&quot; value=&quot;Slide 13&quot;/&gt;&lt;property id=&quot;20307&quot; value=&quot;327&quot;/&gt;&lt;property id=&quot;20309&quot; value=&quot;-1&quot;/&gt;&lt;/object&gt;&lt;object type=&quot;3&quot; unique_id=&quot;10864&quot;&gt;&lt;property id=&quot;20148&quot; value=&quot;5&quot;/&gt;&lt;property id=&quot;20300&quot; value=&quot;Slide 14&quot;/&gt;&lt;property id=&quot;20307&quot; value=&quot;328&quot;/&gt;&lt;property id=&quot;20309&quot; value=&quot;-1&quot;/&gt;&lt;/object&gt;&lt;/object&gt;&lt;object type=&quot;10&quot; unique_id=&quot;10542&quot;&gt;&lt;object type=&quot;11&quot; unique_id=&quot;10543&quot;&gt;&lt;property id=&quot;20180&quot; value=&quot;0&quot;/&gt;&lt;property id=&quot;20181&quot; value=&quot;1&quot;/&gt;&lt;property id=&quot;20182&quot; value=&quot;0&quot;/&gt;&lt;property id=&quot;20183&quot; value=&quot;1&quot;/&gt;&lt;/object&gt;&lt;object type=&quot;12&quot; unique_id=&quot;11065&quot;&gt;&lt;/object&gt;&lt;/object&gt;&lt;object type=&quot;4&quot; unique_id=&quot;10544&quot;&gt;&lt;object type=&quot;5&quot; unique_id=&quot;10545&quot;&gt;&lt;property id=&quot;20149&quot; value=&quot;Jerry Mahun&quot;/&gt;&lt;property id=&quot;20150&quot; value=&quot;Samurai Surveyor&quot;/&gt;&lt;property id=&quot;20151&quot; value=&quot;Surveyor.jpg&quot;/&gt;&lt;property id=&quot;20153&quot; value=&quot;gmahun@matcmdison.edu&quot;/&gt;&lt;property id=&quot;20159&quot; value=&quot;tryzub.jpg&quot;/&gt;&lt;/object&gt;&lt;/object&gt;&lt;/object&gt;&lt;/database&gt;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ENDQ0NDQyIvPg0KCQk8dWljb2xvciBuYW1lPSJnbG93IiB2YWx1ZT0iMHgzNUQzMzQiLz4NCgkJPHVpY29sb3IgbmFtZT0idGV4dCIgdmFsdWU9IjB4MDAwMDAwIi8+DQoJCTx1aWNvbG9yIG5hbWU9ImxpZ2h0IiB2YWx1ZT0iMHg4RjhGOEYiLz4NCgkJPHVpY29sb3IgbmFtZT0ic2hhZG93IiB2YWx1ZT0iMHhGRkZGRkYiLz4NCgkJPHVpY29sb3IgbmFtZT0iYmFja2dyb3VuZCIgdmFsdWU9IjB4OEY4RjhG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ZmFsc2UiLz4NCgkJPHVpc2hvdyBuYW1lPSJvdXRsaW5lIiB2YWx1ZT0idHJ1ZSIvPg0KCQk8dWlzaG93IG5hbWU9InRodW1ibmFpbCIgdmFsdWU9InRydWUiLz4NCgkJPHVpc2hvdyBuYW1lPSJub3RlcyIgdmFsdWU9InRydWUiLz4NCgkJPHVpc2hvdyBuYW1lPSJzZWFyY2giIHZhbHVlPSJ0cnVlIi8+DQoJCTx1aXNob3cgbmFtZT0icXVpei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1FVSVoiIHZhbHVlPSJRdWl6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cXVpeiBwb2QgYW5kIG1lc3NhZ2UgYm94IHRleHRzLS0+DQoJCTx1aXRleHQgbmFtZT0iUVVJWlBPRF9RVUlaX0FUVEVNUFQiIHZhbHVlPSJRdWl6IEF0dGVtcHQ6Ii8+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+DQoJCTx1aXRleHQgbmFtZT0iUVVJWlBPRF9RVUVTQVRNUFRfU1RSIiB2YWx1ZT0iQXR0ZW1wdDogJW4gb2YgJXQiLz4NCgkJPHVpdGV4dCBuYW1lPSJRVUlaUE9EX1FVRVNUWVBFX1NUUiIgdmFsdWU9IlR5cGU6ICVzIi8+DQoJCTx1aXRleHQgbmFtZT0iUVVJWlBPRF9RVUVTVFlQRV9HUkQiIHZhbHVlPSJHcmFkZWQiLz4NCgkJPHVpdGV4dCBuYW1lPSJRVUlaUE9EX1FVRVNUWVBFX1NWWSIgdmFsdWU9IlN1cnZleSIvPg0KCQk8dWl0ZXh0IG5hbWU9IlFVSVpQT0RfUVVJWkFUTVBUX0lORiIgdmFsdWU9IkluZmluaXRlIi8+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1FVSVoiIHZhbHVlPSJRdWl6Ii8+DQoJCTx1aXRleHQgbmFtZT0iVEFCX09VVExJTkUiIHZhbHVlPSJQbGFuIi8+DQoJCTx1aXRleHQgbmFtZT0iVEFCX1RIVU1CIiB2YWx1ZT0iRGlhcG9zIi8+DQoJCTx1aXRleHQgbmFtZT0iVEFCX05PVEVTIiB2YWx1ZT0iTm90ZXMiLz4NCgkJPHVpdGV4dCBuYW1lPSJUQUJfU0VBUkNIIiB2YWx1ZT0iUmVjaGVyY2hl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NvbW1lbnRhaXJlcyBkZXMgZGlhcG9zaXRpdmVzIi8+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+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+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+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250cmVyIGwnZW5jYWRyw6kgYXV4IHBhcnRpY2lwYW50cyIvPg0KCQk8dWl0ZXh0IG5hbWU9Ik1VVEUiIHZhbHVlPSJNdWV0Ii8+DQoJCTx1aXRleHQgbmFtZT0iRE9DV1JBUF9USVRMRSIgdmFsdWU9IlBpw6hjZSBqb2ludGUgUHJlc2VudGVy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WSURQTEFZSU5HIiB2YWx1ZT0i67mE65SU7JikIOyerOyDnSDspJE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+DQoJCTx1aXRleHQgbmFtZT0iUVVJWlBPRF9RVUlaX0FUVEVNUFRfVkFMVUUiIHZhbHVlPSIlbiBkZSAldCIvPg0KCQk8dWl0ZXh0IG5hbWU9IlFVSVpQT0RfUVVJWl9TQ09SRSIgdmFsdWU9IlB1bnR1YWNpw7NuOiIvPg0KCQk8dWl0ZXh0IG5hbWU9IlFVSVpQT0RfUVVJWl9QQVNTU0NPUkUiIHZhbHVlPSJQdW50dWFjacOzbiBwYXJhIGFwcm9iYXI6Ii8+DQoJCTx1aXRleHQgbmFtZT0iUVVJWlBPRF9RVUlaX01BWFNDT1JFIiB2YWx1ZT0iUHVudHVhY2nDs24gbcOheGltYToiLz4NCgkJPHVpdGV4dCBuYW1lPSJRVUlaUE9EX1FVRVNBVE1QVF9TVFIiIHZhbHVlPSJJbnRlbnRvczogJW4gZGUgJXQiLz4NCgkJPHVpdGV4dCBuYW1lPSJRVUlaUE9EX1FVRVNUWVBFX1NUUiIgdmFsdWU9IlRpcG86ICVzIi8+DQoJCTx1aXRleHQgbmFtZT0iUVVJWlBPRF9RVUVTVFlQRV9HUkQiIHZhbHVlPSJDb24gcHVudHVhY2nDs24iLz4NCgkJPHVpdGV4dCBuYW1lPSJRVUlaUE9EX1FVRVNUWVBFX1NWWSIgdmFsdWU9IkVuY3Vlc3RhIi8+DQoJCTx1aXRleHQgbmFtZT0iUVVJWlBPRF9RVUlaQVRNUFRfSU5GIiB2YWx1ZT0iSW5maW5pdG8iLz4NCgkJPHVpdGV4dCBuYW1lPSJRVUlaUE9EX1FVRVNBVE1QVF9JTkYiIHZhbHVlPSJJbmZpbml0byIvPg0KCQk8dWl0ZXh0IG5hbWU9IldBUk5JTkdNU0dfWUVTU1RSSU5HIiB2YWx1ZT0iU8OtIi8+DQoJCTx1aXRleHQgbmFtZT0iV0FSTklOR01TR19OT1NUUklORyIgdmFsdWU9Ik5vIi8+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+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WSURQTEFZSU5HIiB2YWx1ZT0iVsOtZGVvIGVtIHJlcHJvZHXDp8OjbyIvPg0KCQk8dWl0ZXh0IG5hbWU9IlNDUlVCQkFSU1RBVFVTX0xPQURJTkciIHZhbHVlPSJDYXJyZWdhbmRvIi8+DQoJCTx1aXRleHQgbmFtZT0iU0NSVUJCQVJTVEFUVVNfQlVGRkVSSU5HIiB2YWx1ZT0iQXJtYXplbmFuZG8gZW0gYnVmZmVyIi8+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+DQoJCTx1aXRleHQgbmFtZT0iRUxBUFNFRCIgdmFsdWU9IiVtIG1pbnV0b3MgJXMgc2VndW5kb3MgcmVzdGFudGVzIi8+DQoJCTx1aXRleHQgbmFtZT0iTk9URk9VTkQiIHZhbHVlPSJOYWRhIGVuY29udHJhZG8iLz4NCgkJPHVpdGV4dCBuYW1lPSJBVFRBQ0hNRU5UUyIgdmFsdWU9IkFuZXhv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+DQoJCTx1aXRleHQgbmFtZT0iRFVSQVRJT05fSEVBRElORyIgdmFsdWU9IkR1cmHDp8OjbyIvPg0KCQk8dWl0ZXh0IG5hbWU9IlNFQVJDSF9IRUFESU5HIiB2YWx1ZT0iUHJvY3VyYXIgdGV4dG86Ii8+DQoJCTx1aXRleHQgbmFtZT0iVEhVTUJfSEVBRElORyIgdmFsdWU9IlNsaWRlIi8+DQoJCTx1aXRleHQgbmFtZT0iVEhVTUJfSU5GTyIgdmFsdWU9IlTDrXR1bG8vRHVyYcOnw6NvIGRvIHNsaWRlIi8+DQoJCTx1aXRleHQgbmFtZT0iQVRUQUNITkFNRV9IRUFESU5HIiB2YWx1ZT0iTm9tZSBkbyBhcnF1aXZvIi8+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IS0tcXVpeiBwb2QgYW5kIG1lc3NhZ2UgYm94IHRleHRzLS0+DQoJCTx1aXRleHQgbmFtZT0iUVVJWlBPRF9RVUlaX0FUVEVNUFQiIHZhbHVlPSJRdWl6cG9naW5nOiIvPg0KCQk8dWl0ZXh0IG5hbWU9IlFVSVpQT0RfUVVJWl9BVFRFTVBUX1ZBTFVFIiB2YWx1ZT0iJW4gdmFuICV0Ii8+DQoJCTx1aXRleHQgbmFtZT0iUVVJWlBPRF9RVUlaX1NDT1JFIiB2YWx1ZT0iQmVoYWFsZGUgc2NvcmU6Ii8+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+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+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+DQoJCTx1aXRleHQgbmFtZT0iRE9DV1JBUF9USVRMRSIgdmFsdWU9IlByZXNlbnRlci1iZXN0YW5kc2JpamxhZ2UiLz4NCgkJPHVpdGV4dCBuYW1lPSJET0NXUkFQX01TRyIgdmFsdWU9Ik9wc2xhYW4gaW4gRGV6ZSBjb21wdXRlciIvPg0KCQk8dWl0ZXh0IG5hbWU9IkRPQ1dSQVBfUFJPTVBUIiB2YWx1ZT0iS2xpayBvbSB0ZSBkb3dubG9hZGVu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+DQoJCTx1aXRleHQgbmFtZT0iUVVJWlBPRF9RVUlaX0FUVEVNUFQiIHZhbHVlPSLQn9C+0L/Ri9GC0LrQsCDQv9GA0L7QudGC0Lgg0L7Qv9GA0L7RgToiLz4NCgkJPHVpdGV4dCBuYW1lPSJRVUlaUE9EX1FVSVpfQVRURU1QVF9WQUxVRSIgdmFsdWU9IiVuINC40LcgJXQiLz4NCgkJPHVpdGV4dCBuYW1lPSJRVUlaUE9EX1FVSVpfU0NPUkUiIHZhbHVlPSLQndCw0LHRgNCw0L3QviDQsdCw0LvQu9C+0LI6Ii8+DQoJCTx1aXRleHQgbmFtZT0iUVVJWlBPRF9RVUlaX1BBU1NTQ09SRSIgdmFsdWU9ItCf0YDQvtGF0L7QtNC90L7QuSDRgNC10LfRg9C70YzRgtCw0YI6Ii8+DQoJCTx1aXRleHQgbmFtZT0iUVVJWlBPRF9RVUlaX01BWFNDT1JFIiB2YWx1ZT0i0JzQsNC60YHQuNC80LDQu9GM0L3Ri9C5INGA0LXQt9GD0LvRjNGC0LDRgjoiLz4NCgkJPHVpdGV4dCBuYW1lPSJRVUlaUE9EX1FVRVNBVE1QVF9TVFIiIHZhbHVlPSLQn9C+0L/Ri9GC0LrQsDogJW4g0LjQtyAldCIvPg0KCQk8dWl0ZXh0IG5hbWU9IlFVSVpQT0RfUVVFU1RZUEVfU1RSIiB2YWx1ZT0i0KLQuNC/OiAlcyIvPg0KCQk8dWl0ZXh0IG5hbWU9IlFVSVpQT0RfUVVFU1RZUEVfR1JEIiB2YWx1ZT0i0KEg0L7RhtC10L3QutC+0LkiLz4NCgkJPHVpdGV4dCBuYW1lPSJRVUlaUE9EX1FVRVNUWVBFX1NWWSIgdmFsdWU9ItCe0LHQt9C+0YAiLz4NCgkJPHVpdGV4dCBuYW1lPSJRVUlaUE9EX1FVSVpBVE1QVF9JTkYiIHZhbHVlPSLQkdC+0LvRjNGI0L7QtSDRh9C40YHQu9C+Ii8+DQoJCTx1aXRleHQgbmFtZT0iUVVJWlBPRF9RVUVTQVRNUFRfSU5GIiB2YWx1ZT0i0JHQvtC70YzRiNC+0LUg0YfQuNGB0LvQviIvPg0KCQk8dWl0ZXh0IG5hbWU9IldBUk5JTkdNU0dfWUVTU1RSSU5HIiB2YWx1ZT0i0JTQsCIvPg0KCQk8dWl0ZXh0IG5hbWU9IldBUk5JTkdNU0dfTk9TVFJJTkciIHZhbHVlPSLQndC10YIiLz4NCgkJPHVpdGV4dCBuYW1lPSJXQVJOSU5HTVNHX1RJVExFU1RSSU5HIiB2YWx1ZT0i0J/RgNC10LTRg9C/0YDQtdC20LTQtdC90LjQtSDQviDQvdCw0LLQuNCz0LDRhtC40Lgg0LIg0L7Qv9GA0L7RgdC1Ii8+DQoJCTx1aXRleHQgbmFtZT0iV0FSTklOR01TR19NU0dTVFJJTkciIHZhbHVlPSLQkiDQvtC/0YDQvtGB0LUg0L7RgdGC0LDQu9C40YHRjCDQvdC10L7RgtCy0LXRh9C10L3QvdGL0LUg0LLQvtC/0YDQvtGB0Ysu0J3QsNC20LDRgtC40LUg0LrQvdC+0L/QutC4ICZxdW90O9CU0LAmcXVvdDsg0L/RgNC40LLQtdC00LXRgiDQuiDQt9Cw0LrRgNGL0YLQuNGOINC+0L/RgNC+0YHQsC4g0J3QsNC20LDRgtC40LUg0LrQvdC+0L/QutC4ICZxdW90O9Cd0LXRgiZxdW90OyDQv9GA0L7QtNC+0LvQttC40YIg0L7Qv9GA0L7RgS4iLz4NCgkJPHVpdGV4dCBuYW1lPSJJTkZPUk1BVElPTl9IMjY0X0ZMQVNIUExBWUVSIiB2YWx1ZT0i0KLQtdC60YPRidCw0Y8g0LLQtdGA0YHQuNGPINC/0YDQvtC40LPRgNGL0LLQsNGC0LXQu9GPIEZsYXNoIFBsYXllciwg0YPRgdGC0LDQvdC+0LLQu9C10L3QvdCw0Y8g0L3QsCDRjdGC0L7QvCDQutC+0LzQv9GM0Y7RgtC10YDQtSwg0L3QtSDQv9C+0LTQtNC10YDQttC40LLQsNC10YIg0Y3RgtC+INCy0LjQtNC10L4uINCp0LXQu9C60L3QuNGC0LUg0LIg0L7QsdC70LDRgdGC0Lgg0LLQuNC00LXQviwg0YfRgtC+0LHRiyDQt9Cw0LPRgNGD0LfQuNGC0Ywg0L/QvtGB0LvQtdC00L3RjtGOINCy0LXRgNGB0LjRjiDQv9GA0L7QuNCz0YDRi9Cy0LDRgtC10LvRj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+0LbQtdC90LjQtSDQsiDRhNCw0LnQuyBBZG9iZSBQcmVzZW50ZXIiLz4NCgkJPHVpdGV4dCBuYW1lPSJET0NXUkFQX01TRyIgdmFsdWU9ItCh0L7RhdGA0LDQvdC40YLRjCDQsiDQv9Cw0L/QutGDICZxdW90O9Cc0L7QuSDQutC+0LzQv9GM0Y7RgtC10YAmcXVvdDsiLz4NCgkJPHVpdGV4dCBuYW1lPSJET0NXUkFQX1BST01QVCIgdmFsdWU9ItCp0LXQu9C60L3Rg9GC0Ywg0LTQu9GPINC30LDQs9GA0YPQt9C60LgiLz4NCgk8L2xhbmd1YWdlPg0KPC9jb25maWd1cmF0aW9uPg0K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0&quot;/&gt;&lt;lineCharCount val=&quot;4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0&quot;/&gt;&lt;lineCharCount val=&quot;4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0&quot;/&gt;&lt;lineCharCount val=&quot;4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0&quot;/&gt;&lt;lineCharCount val=&quot;4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0&quot;/&gt;&lt;lineCharCount val=&quot;4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0&quot;/&gt;&lt;lineCharCount val=&quot;16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48AABB8-E7CF-42A5-A646-F76C7C210C7E}&quot;/&gt;&lt;isInvalidForFieldText val=&quot;0&quot;/&gt;&lt;Image&gt;&lt;filename val=&quot;C:\Users\jmahun\AppData\Local\Temp\PR\data\asimages\{348AABB8-E7CF-42A5-A646-F76C7C210C7E}_3.png&quot;/&gt;&lt;left val=&quot;123&quot;/&gt;&lt;top val=&quot;398&quot;/&gt;&lt;width val=&quot;166&quot;/&gt;&lt;height val=&quot;44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A52AA4C-C453-4FCD-93BB-DB0C98B69007}&quot;/&gt;&lt;isInvalidForFieldText val=&quot;0&quot;/&gt;&lt;Image&gt;&lt;filename val=&quot;C:\Users\jmahun\AppData\Local\Temp\PR\data\asimages\{1A52AA4C-C453-4FCD-93BB-DB0C98B69007}_3.png&quot;/&gt;&lt;left val=&quot;391&quot;/&gt;&lt;top val=&quot;396&quot;/&gt;&lt;width val=&quot;238&quot;/&gt;&lt;height val=&quot;45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93209C8-6455-49D1-8672-F8E78F78F152}&quot;/&gt;&lt;isInvalidForFieldText val=&quot;0&quot;/&gt;&lt;Image&gt;&lt;filename val=&quot;C:\Users\jmahun\AppData\Local\Temp\PR\data\asimages\{D93209C8-6455-49D1-8672-F8E78F78F152}_2.png&quot;/&gt;&lt;left val=&quot;105&quot;/&gt;&lt;top val=&quot;115&quot;/&gt;&lt;width val=&quot;115&quot;/&gt;&lt;height val=&quot;112&quot;/&gt;&lt;hasText val=&quot;1&quot;/&gt;&lt;/Image&gt;&lt;/ThreeDShape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2281</TotalTime>
  <Words>494</Words>
  <Application>Microsoft Office PowerPoint</Application>
  <PresentationFormat>On-screen Show (4:3)</PresentationFormat>
  <Paragraphs>146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Century Schoolbook</vt:lpstr>
      <vt:lpstr>Arial</vt:lpstr>
      <vt:lpstr>Calibri</vt:lpstr>
      <vt:lpstr>Wingdings</vt:lpstr>
      <vt:lpstr>Wingdings 2</vt:lpstr>
      <vt:lpstr>Oriel</vt:lpstr>
      <vt:lpstr>Equation</vt:lpstr>
      <vt:lpstr>Coordinate Geometry D. Circular Arcs</vt:lpstr>
      <vt:lpstr>1. Nomenclature &amp; 2. Equations</vt:lpstr>
      <vt:lpstr>3. Sectors and Segments</vt:lpstr>
      <vt:lpstr>4. Tangency Condition</vt:lpstr>
      <vt:lpstr>4. Tangency Condition</vt:lpstr>
      <vt:lpstr>4. Tangency Condition</vt:lpstr>
      <vt:lpstr>4. Tangency Condition</vt:lpstr>
      <vt:lpstr>4. Tangency Condition</vt:lpstr>
      <vt:lpstr>4. Tangency Condition</vt:lpstr>
      <vt:lpstr>4. Tangency Condition</vt:lpstr>
      <vt:lpstr>4. Tangency Condition</vt:lpstr>
      <vt:lpstr>4. Tangency Condition - Example Plat</vt:lpstr>
      <vt:lpstr>5. Intersections</vt:lpstr>
      <vt:lpstr>5. Intersections</vt:lpstr>
    </vt:vector>
  </TitlesOfParts>
  <Company>Madison Area Technical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G.Willis</dc:creator>
  <cp:lastModifiedBy>Jerry</cp:lastModifiedBy>
  <cp:revision>151</cp:revision>
  <dcterms:created xsi:type="dcterms:W3CDTF">2002-12-09T15:35:32Z</dcterms:created>
  <dcterms:modified xsi:type="dcterms:W3CDTF">2021-07-13T00:07:20Z</dcterms:modified>
</cp:coreProperties>
</file>